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59" r:id="rId2"/>
    <p:sldId id="896" r:id="rId3"/>
    <p:sldId id="306" r:id="rId4"/>
    <p:sldId id="307" r:id="rId5"/>
    <p:sldId id="911" r:id="rId6"/>
    <p:sldId id="900" r:id="rId7"/>
    <p:sldId id="673" r:id="rId8"/>
    <p:sldId id="316" r:id="rId9"/>
    <p:sldId id="624" r:id="rId10"/>
    <p:sldId id="308" r:id="rId11"/>
    <p:sldId id="683" r:id="rId12"/>
    <p:sldId id="682" r:id="rId13"/>
    <p:sldId id="752" r:id="rId14"/>
    <p:sldId id="758" r:id="rId15"/>
    <p:sldId id="765" r:id="rId16"/>
    <p:sldId id="902" r:id="rId17"/>
    <p:sldId id="894" r:id="rId18"/>
    <p:sldId id="895" r:id="rId19"/>
    <p:sldId id="912" r:id="rId20"/>
  </p:sldIdLst>
  <p:sldSz cx="9144000" cy="5143500" type="screen16x9"/>
  <p:notesSz cx="7023100" cy="9309100"/>
  <p:defaultTextStyle>
    <a:defPPr>
      <a:defRPr lang="en-US"/>
    </a:defPPr>
    <a:lvl1pPr marL="0" algn="l" defTabSz="9108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445" algn="l" defTabSz="9108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0886" algn="l" defTabSz="9108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6323" algn="l" defTabSz="9108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1768" algn="l" defTabSz="9108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7213" algn="l" defTabSz="9108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2652" algn="l" defTabSz="9108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8096" algn="l" defTabSz="9108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3536" algn="l" defTabSz="9108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la Zotos" initials="AZ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B0"/>
    <a:srgbClr val="F26747"/>
    <a:srgbClr val="FFFF99"/>
    <a:srgbClr val="002664"/>
    <a:srgbClr val="0073CF"/>
    <a:srgbClr val="C2DEEA"/>
    <a:srgbClr val="FFFFCC"/>
    <a:srgbClr val="22505F"/>
    <a:srgbClr val="C2C2A0"/>
    <a:srgbClr val="62A6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7" autoAdjust="0"/>
    <p:restoredTop sz="88850" autoAdjust="0"/>
  </p:normalViewPr>
  <p:slideViewPr>
    <p:cSldViewPr>
      <p:cViewPr varScale="1">
        <p:scale>
          <a:sx n="130" d="100"/>
          <a:sy n="130" d="100"/>
        </p:scale>
        <p:origin x="1350" y="120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1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EEE515-8C43-4409-AF0F-6C4ADFCBEB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67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7C284-4911-44A2-B102-68565F9C8E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7531" y="0"/>
            <a:ext cx="3043979" cy="4667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5EAB0-2B38-45B7-8E6C-D910C6857C5F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9C29D6-1238-4AC5-ABB7-C20ED036AB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42384"/>
            <a:ext cx="3043979" cy="4667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7250-EF8F-4B38-AFD0-EAF86953D0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7531" y="8842384"/>
            <a:ext cx="3043979" cy="4667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A5B8D-41C7-4924-9FAA-3484E4E30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79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5" y="3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70B2693-A85A-4F83-B2D1-6BDF23705D43}" type="datetimeFigureOut">
              <a:rPr lang="en-US" smtClean="0"/>
              <a:pPr/>
              <a:t>2/14/2020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5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87FDF03-B7D1-46BA-9945-1DD6ABB547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292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08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445" algn="l" defTabSz="9108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0886" algn="l" defTabSz="9108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6323" algn="l" defTabSz="9108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1768" algn="l" defTabSz="9108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7213" algn="l" defTabSz="9108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2652" algn="l" defTabSz="9108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8096" algn="l" defTabSz="9108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3536" algn="l" defTabSz="9108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5775" y="715963"/>
            <a:ext cx="6357938" cy="3576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126F4-A127-C949-940F-931470ACB28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2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126F4-A127-C949-940F-931470ACB28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92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DF03-B7D1-46BA-9945-1DD6ABB5476D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58DA40-37A3-4C5E-A86F-D5D80A4E58F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95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DF03-B7D1-46BA-9945-1DD6ABB5476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699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C1C9A4-9FB5-4DC0-910E-066350116C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3" y="2679"/>
            <a:ext cx="9134472" cy="51381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31676C9-79AE-4894-A0C4-3502C39906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0800" y="2236172"/>
            <a:ext cx="8215200" cy="592946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9CE47DC-A035-4A43-91AF-920D1576F9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0800" y="2838638"/>
            <a:ext cx="8226000" cy="593734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subhead</a:t>
            </a:r>
          </a:p>
          <a:p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2B2A431-48DE-4BA8-AAEC-C36768D4F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0800" y="2008374"/>
            <a:ext cx="2886364" cy="217483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910240C2-5A1D-4B19-8F01-7BCC8AF19A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800" y="4329973"/>
            <a:ext cx="8215200" cy="301625"/>
          </a:xfrm>
        </p:spPr>
        <p:txBody>
          <a:bodyPr anchor="b">
            <a:normAutofit/>
          </a:bodyPr>
          <a:lstStyle>
            <a:lvl1pPr marL="0" indent="0">
              <a:buNone/>
              <a:defRPr sz="1200">
                <a:solidFill>
                  <a:srgbClr val="002664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, Title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BFFE2C7E-DC70-477C-AD30-7251FFF968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0800" y="4631599"/>
            <a:ext cx="8215200" cy="261592"/>
          </a:xfrm>
        </p:spPr>
        <p:txBody>
          <a:bodyPr anchor="b">
            <a:normAutofit/>
          </a:bodyPr>
          <a:lstStyle>
            <a:lvl1pPr marL="0" indent="0">
              <a:buNone/>
              <a:defRPr sz="1200">
                <a:solidFill>
                  <a:srgbClr val="002664"/>
                </a:solidFill>
              </a:defRPr>
            </a:lvl1pPr>
          </a:lstStyle>
          <a:p>
            <a:pPr lvl="0"/>
            <a:r>
              <a:rPr lang="en-US" dirty="0"/>
              <a:t>Hospital name or service line (optional)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465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8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4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63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17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72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26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80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35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7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7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45" indent="0">
              <a:buNone/>
              <a:defRPr sz="2000" b="1"/>
            </a:lvl2pPr>
            <a:lvl3pPr marL="910886" indent="0">
              <a:buNone/>
              <a:defRPr sz="1800" b="1"/>
            </a:lvl3pPr>
            <a:lvl4pPr marL="1366323" indent="0">
              <a:buNone/>
              <a:defRPr sz="1600" b="1"/>
            </a:lvl4pPr>
            <a:lvl5pPr marL="1821768" indent="0">
              <a:buNone/>
              <a:defRPr sz="1600" b="1"/>
            </a:lvl5pPr>
            <a:lvl6pPr marL="2277213" indent="0">
              <a:buNone/>
              <a:defRPr sz="1600" b="1"/>
            </a:lvl6pPr>
            <a:lvl7pPr marL="2732652" indent="0">
              <a:buNone/>
              <a:defRPr sz="1600" b="1"/>
            </a:lvl7pPr>
            <a:lvl8pPr marL="3188096" indent="0">
              <a:buNone/>
              <a:defRPr sz="1600" b="1"/>
            </a:lvl8pPr>
            <a:lvl9pPr marL="36435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45" indent="0">
              <a:buNone/>
              <a:defRPr sz="2000" b="1"/>
            </a:lvl2pPr>
            <a:lvl3pPr marL="910886" indent="0">
              <a:buNone/>
              <a:defRPr sz="1800" b="1"/>
            </a:lvl3pPr>
            <a:lvl4pPr marL="1366323" indent="0">
              <a:buNone/>
              <a:defRPr sz="1600" b="1"/>
            </a:lvl4pPr>
            <a:lvl5pPr marL="1821768" indent="0">
              <a:buNone/>
              <a:defRPr sz="1600" b="1"/>
            </a:lvl5pPr>
            <a:lvl6pPr marL="2277213" indent="0">
              <a:buNone/>
              <a:defRPr sz="1600" b="1"/>
            </a:lvl6pPr>
            <a:lvl7pPr marL="2732652" indent="0">
              <a:buNone/>
              <a:defRPr sz="1600" b="1"/>
            </a:lvl7pPr>
            <a:lvl8pPr marL="3188096" indent="0">
              <a:buNone/>
              <a:defRPr sz="1600" b="1"/>
            </a:lvl8pPr>
            <a:lvl9pPr marL="36435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4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5445" indent="0">
              <a:buNone/>
              <a:defRPr sz="1200"/>
            </a:lvl2pPr>
            <a:lvl3pPr marL="910886" indent="0">
              <a:buNone/>
              <a:defRPr sz="1000"/>
            </a:lvl3pPr>
            <a:lvl4pPr marL="1366323" indent="0">
              <a:buNone/>
              <a:defRPr sz="900"/>
            </a:lvl4pPr>
            <a:lvl5pPr marL="1821768" indent="0">
              <a:buNone/>
              <a:defRPr sz="900"/>
            </a:lvl5pPr>
            <a:lvl6pPr marL="2277213" indent="0">
              <a:buNone/>
              <a:defRPr sz="900"/>
            </a:lvl6pPr>
            <a:lvl7pPr marL="2732652" indent="0">
              <a:buNone/>
              <a:defRPr sz="900"/>
            </a:lvl7pPr>
            <a:lvl8pPr marL="3188096" indent="0">
              <a:buNone/>
              <a:defRPr sz="900"/>
            </a:lvl8pPr>
            <a:lvl9pPr marL="364353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5445" indent="0">
              <a:buNone/>
              <a:defRPr sz="2800"/>
            </a:lvl2pPr>
            <a:lvl3pPr marL="910886" indent="0">
              <a:buNone/>
              <a:defRPr sz="2400"/>
            </a:lvl3pPr>
            <a:lvl4pPr marL="1366323" indent="0">
              <a:buNone/>
              <a:defRPr sz="2000"/>
            </a:lvl4pPr>
            <a:lvl5pPr marL="1821768" indent="0">
              <a:buNone/>
              <a:defRPr sz="2000"/>
            </a:lvl5pPr>
            <a:lvl6pPr marL="2277213" indent="0">
              <a:buNone/>
              <a:defRPr sz="2000"/>
            </a:lvl6pPr>
            <a:lvl7pPr marL="2732652" indent="0">
              <a:buNone/>
              <a:defRPr sz="2000"/>
            </a:lvl7pPr>
            <a:lvl8pPr marL="3188096" indent="0">
              <a:buNone/>
              <a:defRPr sz="2000"/>
            </a:lvl8pPr>
            <a:lvl9pPr marL="3643536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5445" indent="0">
              <a:buNone/>
              <a:defRPr sz="1200"/>
            </a:lvl2pPr>
            <a:lvl3pPr marL="910886" indent="0">
              <a:buNone/>
              <a:defRPr sz="1000"/>
            </a:lvl3pPr>
            <a:lvl4pPr marL="1366323" indent="0">
              <a:buNone/>
              <a:defRPr sz="900"/>
            </a:lvl4pPr>
            <a:lvl5pPr marL="1821768" indent="0">
              <a:buNone/>
              <a:defRPr sz="900"/>
            </a:lvl5pPr>
            <a:lvl6pPr marL="2277213" indent="0">
              <a:buNone/>
              <a:defRPr sz="900"/>
            </a:lvl6pPr>
            <a:lvl7pPr marL="2732652" indent="0">
              <a:buNone/>
              <a:defRPr sz="900"/>
            </a:lvl7pPr>
            <a:lvl8pPr marL="3188096" indent="0">
              <a:buNone/>
              <a:defRPr sz="900"/>
            </a:lvl8pPr>
            <a:lvl9pPr marL="364353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14B54F-7133-4267-A9AB-9AC8174D6A0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4763" y="2678"/>
            <a:ext cx="9134473" cy="513814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2"/>
            <a:ext cx="8229600" cy="530607"/>
          </a:xfrm>
          <a:prstGeom prst="rect">
            <a:avLst/>
          </a:prstGeom>
        </p:spPr>
        <p:txBody>
          <a:bodyPr vert="horz" lIns="91089" tIns="45555" rIns="91089" bIns="45555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239000" y="470535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B1715B-96D1-47D7-993E-CCF2F1CBD4F4}" type="slidenum">
              <a:rPr lang="en-US" sz="12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72"/>
            <a:ext cx="8229600" cy="3394472"/>
          </a:xfrm>
          <a:prstGeom prst="rect">
            <a:avLst/>
          </a:prstGeom>
        </p:spPr>
        <p:txBody>
          <a:bodyPr vert="horz" lIns="91089" tIns="45555" rIns="91089" bIns="4555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455445" rtl="0" eaLnBrk="1" latinLnBrk="0" hangingPunct="1">
        <a:spcBef>
          <a:spcPct val="0"/>
        </a:spcBef>
        <a:buNone/>
        <a:defRPr sz="2400" b="1" i="0" kern="1200">
          <a:solidFill>
            <a:srgbClr val="002664"/>
          </a:solidFill>
          <a:latin typeface="Arial Bold"/>
          <a:ea typeface="+mj-ea"/>
          <a:cs typeface="Arial Bold"/>
        </a:defRPr>
      </a:lvl1pPr>
    </p:titleStyle>
    <p:bodyStyle>
      <a:lvl1pPr marL="341581" indent="-341581" algn="l" defTabSz="455445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002664"/>
          </a:solidFill>
          <a:latin typeface="Arial"/>
          <a:ea typeface="+mn-ea"/>
          <a:cs typeface="Arial"/>
        </a:defRPr>
      </a:lvl1pPr>
      <a:lvl2pPr marL="740096" indent="-284651" algn="l" defTabSz="455445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002664"/>
          </a:solidFill>
          <a:latin typeface="Arial"/>
          <a:ea typeface="+mn-ea"/>
          <a:cs typeface="Arial"/>
        </a:defRPr>
      </a:lvl2pPr>
      <a:lvl3pPr marL="1138605" indent="-227714" algn="l" defTabSz="455445" rtl="0" eaLnBrk="1" latinLnBrk="0" hangingPunct="1">
        <a:spcBef>
          <a:spcPct val="20000"/>
        </a:spcBef>
        <a:buFont typeface="Arial"/>
        <a:buChar char="•"/>
        <a:defRPr sz="1400" b="0" i="0" kern="1200">
          <a:solidFill>
            <a:srgbClr val="002664"/>
          </a:solidFill>
          <a:latin typeface="Arial"/>
          <a:ea typeface="+mn-ea"/>
          <a:cs typeface="Arial"/>
        </a:defRPr>
      </a:lvl3pPr>
      <a:lvl4pPr marL="1594047" indent="-227714" algn="l" defTabSz="455445" rtl="0" eaLnBrk="1" latinLnBrk="0" hangingPunct="1">
        <a:spcBef>
          <a:spcPct val="20000"/>
        </a:spcBef>
        <a:buFont typeface="Arial"/>
        <a:buChar char="–"/>
        <a:defRPr sz="1200" b="0" i="0" kern="1200">
          <a:solidFill>
            <a:srgbClr val="002664"/>
          </a:solidFill>
          <a:latin typeface="Arial"/>
          <a:ea typeface="+mn-ea"/>
          <a:cs typeface="Arial"/>
        </a:defRPr>
      </a:lvl4pPr>
      <a:lvl5pPr marL="2049491" indent="-227714" algn="l" defTabSz="455445" rtl="0" eaLnBrk="1" latinLnBrk="0" hangingPunct="1">
        <a:spcBef>
          <a:spcPct val="20000"/>
        </a:spcBef>
        <a:buFont typeface="Arial"/>
        <a:buChar char="»"/>
        <a:defRPr sz="1100" b="0" i="0" kern="1200">
          <a:solidFill>
            <a:srgbClr val="002664"/>
          </a:solidFill>
          <a:latin typeface="Arial"/>
          <a:ea typeface="+mn-ea"/>
          <a:cs typeface="Arial"/>
        </a:defRPr>
      </a:lvl5pPr>
      <a:lvl6pPr marL="2504931" indent="-227714" algn="l" defTabSz="455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0375" indent="-227714" algn="l" defTabSz="455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5816" indent="-227714" algn="l" defTabSz="455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256" indent="-227714" algn="l" defTabSz="4554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445" algn="l" defTabSz="455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886" algn="l" defTabSz="455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323" algn="l" defTabSz="455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768" algn="l" defTabSz="455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213" algn="l" defTabSz="455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652" algn="l" defTabSz="455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096" algn="l" defTabSz="455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536" algn="l" defTabSz="455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.medstarhealth.org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erformanceimprovement@medstar.net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5C668C-9F85-4B7E-B673-10E068271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000" y="1657350"/>
            <a:ext cx="8215200" cy="592946"/>
          </a:xfrm>
        </p:spPr>
        <p:txBody>
          <a:bodyPr>
            <a:noAutofit/>
          </a:bodyPr>
          <a:lstStyle/>
          <a:p>
            <a:r>
              <a:rPr lang="en-US" sz="2800" dirty="0"/>
              <a:t>Analytics:  A Cornerstone for </a:t>
            </a:r>
            <a:br>
              <a:rPr lang="en-US" sz="2800" dirty="0"/>
            </a:br>
            <a:r>
              <a:rPr lang="en-US" sz="2800" dirty="0"/>
              <a:t>Performance Improvement at MedStar Health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D24721B-193F-4B7E-9065-9BDA1903A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000" y="2815122"/>
            <a:ext cx="8226000" cy="448541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February 21, 2020 – Healthcare Technology Network of Greater Washington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B4444BD-A4B9-42EE-B4DF-1DFE940A84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0000" y="4329973"/>
            <a:ext cx="8215200" cy="593734"/>
          </a:xfrm>
        </p:spPr>
        <p:txBody>
          <a:bodyPr>
            <a:normAutofit/>
          </a:bodyPr>
          <a:lstStyle/>
          <a:p>
            <a:r>
              <a:rPr lang="en-US" dirty="0"/>
              <a:t>David Branch, VP, Performance Improvement</a:t>
            </a:r>
          </a:p>
          <a:p>
            <a:r>
              <a:rPr lang="en-US" dirty="0"/>
              <a:t>Matt D’Agostino, Sr. Performance Improvement Manager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51F99B-E67C-4552-9ADD-6489FFCD7427}"/>
              </a:ext>
            </a:extLst>
          </p:cNvPr>
          <p:cNvSpPr/>
          <p:nvPr/>
        </p:nvSpPr>
        <p:spPr>
          <a:xfrm>
            <a:off x="243537" y="4311958"/>
            <a:ext cx="4952964" cy="690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FDEA72-90B3-4DEF-9E71-DC3706FF48CE}"/>
              </a:ext>
            </a:extLst>
          </p:cNvPr>
          <p:cNvSpPr/>
          <p:nvPr/>
        </p:nvSpPr>
        <p:spPr>
          <a:xfrm>
            <a:off x="381000" y="641741"/>
            <a:ext cx="7848599" cy="1076213"/>
          </a:xfrm>
          <a:prstGeom prst="rect">
            <a:avLst/>
          </a:prstGeom>
          <a:solidFill>
            <a:srgbClr val="FDEADA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2B13B01-38FA-472D-AA5D-C90BD7AB1AA7}"/>
              </a:ext>
            </a:extLst>
          </p:cNvPr>
          <p:cNvSpPr/>
          <p:nvPr/>
        </p:nvSpPr>
        <p:spPr>
          <a:xfrm>
            <a:off x="381000" y="1699751"/>
            <a:ext cx="7848600" cy="2178785"/>
          </a:xfrm>
          <a:prstGeom prst="rect">
            <a:avLst/>
          </a:prstGeom>
          <a:solidFill>
            <a:srgbClr val="E6E0EC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A63C2CF-8C50-4B34-88A3-0BF7139367D9}"/>
              </a:ext>
            </a:extLst>
          </p:cNvPr>
          <p:cNvSpPr/>
          <p:nvPr/>
        </p:nvSpPr>
        <p:spPr>
          <a:xfrm>
            <a:off x="381000" y="3871872"/>
            <a:ext cx="2934732" cy="10492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BFB84E-C403-4742-A20B-FE7E1AFBBC6D}"/>
              </a:ext>
            </a:extLst>
          </p:cNvPr>
          <p:cNvSpPr txBox="1"/>
          <p:nvPr/>
        </p:nvSpPr>
        <p:spPr>
          <a:xfrm>
            <a:off x="366564" y="611652"/>
            <a:ext cx="600164" cy="110630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350" b="1" dirty="0"/>
              <a:t>Tableau Dashboards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808305-71C2-42E5-B43B-E2310AF2B18F}"/>
              </a:ext>
            </a:extLst>
          </p:cNvPr>
          <p:cNvSpPr txBox="1"/>
          <p:nvPr/>
        </p:nvSpPr>
        <p:spPr>
          <a:xfrm>
            <a:off x="381000" y="1683290"/>
            <a:ext cx="600164" cy="218239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350" b="1" dirty="0"/>
              <a:t>Direct User</a:t>
            </a:r>
          </a:p>
          <a:p>
            <a:pPr algn="ctr"/>
            <a:r>
              <a:rPr lang="en-US" sz="1350" b="1" dirty="0"/>
              <a:t>Interactions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363B3D-C65C-4DDF-B2E8-FB6E02085D30}"/>
              </a:ext>
            </a:extLst>
          </p:cNvPr>
          <p:cNvSpPr txBox="1"/>
          <p:nvPr/>
        </p:nvSpPr>
        <p:spPr>
          <a:xfrm>
            <a:off x="381000" y="3884726"/>
            <a:ext cx="600164" cy="104922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350" b="1" dirty="0"/>
              <a:t>Indirect Interactions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C473915-59BA-4CE4-BED5-8176C8B2BBFE}"/>
              </a:ext>
            </a:extLst>
          </p:cNvPr>
          <p:cNvSpPr txBox="1"/>
          <p:nvPr/>
        </p:nvSpPr>
        <p:spPr>
          <a:xfrm>
            <a:off x="1034375" y="1133297"/>
            <a:ext cx="1065454" cy="57708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1050" dirty="0"/>
              <a:t>Beta Application</a:t>
            </a:r>
          </a:p>
          <a:p>
            <a:pPr algn="ctr"/>
            <a:r>
              <a:rPr lang="en-US" sz="1050" dirty="0"/>
              <a:t>Published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F41A61-1651-4FF4-AC59-09EA2516B620}"/>
              </a:ext>
            </a:extLst>
          </p:cNvPr>
          <p:cNvSpPr txBox="1"/>
          <p:nvPr/>
        </p:nvSpPr>
        <p:spPr>
          <a:xfrm>
            <a:off x="1142566" y="1738613"/>
            <a:ext cx="845594" cy="90024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1050" dirty="0"/>
              <a:t>Webex Feedback</a:t>
            </a:r>
          </a:p>
          <a:p>
            <a:pPr algn="ctr"/>
            <a:r>
              <a:rPr lang="en-US" sz="1050" dirty="0"/>
              <a:t>Session with pilot users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6C43C5-319C-4A2B-A45D-9A44AD504E4A}"/>
              </a:ext>
            </a:extLst>
          </p:cNvPr>
          <p:cNvSpPr txBox="1"/>
          <p:nvPr/>
        </p:nvSpPr>
        <p:spPr>
          <a:xfrm>
            <a:off x="1142566" y="2726118"/>
            <a:ext cx="845594" cy="41549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1050" dirty="0"/>
              <a:t>Email Feedback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4A92CD-E775-469F-B40C-7BAE318302A1}"/>
              </a:ext>
            </a:extLst>
          </p:cNvPr>
          <p:cNvSpPr txBox="1"/>
          <p:nvPr/>
        </p:nvSpPr>
        <p:spPr>
          <a:xfrm>
            <a:off x="2177721" y="1133297"/>
            <a:ext cx="1065454" cy="57708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1050" dirty="0"/>
              <a:t>Final Application</a:t>
            </a:r>
          </a:p>
          <a:p>
            <a:pPr algn="ctr"/>
            <a:r>
              <a:rPr lang="en-US" sz="1050" dirty="0"/>
              <a:t>Published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938061-A1D8-4ACB-BC22-3A9D578BFE5B}"/>
              </a:ext>
            </a:extLst>
          </p:cNvPr>
          <p:cNvSpPr txBox="1"/>
          <p:nvPr/>
        </p:nvSpPr>
        <p:spPr>
          <a:xfrm>
            <a:off x="2177723" y="1740442"/>
            <a:ext cx="1065453" cy="41549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1050" dirty="0"/>
              <a:t>Webex Demo</a:t>
            </a:r>
          </a:p>
          <a:p>
            <a:pPr algn="ctr"/>
            <a:r>
              <a:rPr lang="en-US" sz="1050" dirty="0"/>
              <a:t>Sessions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E1B756-8081-4AAE-B4F4-5A87B2F288FD}"/>
              </a:ext>
            </a:extLst>
          </p:cNvPr>
          <p:cNvSpPr txBox="1"/>
          <p:nvPr/>
        </p:nvSpPr>
        <p:spPr>
          <a:xfrm>
            <a:off x="1676436" y="3941876"/>
            <a:ext cx="1566742" cy="41549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1050" dirty="0"/>
              <a:t>Recorded Demo available for viewing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FD10FA-B4B9-46A4-92F7-B18C94CEF80E}"/>
              </a:ext>
            </a:extLst>
          </p:cNvPr>
          <p:cNvSpPr txBox="1"/>
          <p:nvPr/>
        </p:nvSpPr>
        <p:spPr>
          <a:xfrm>
            <a:off x="1676435" y="4442258"/>
            <a:ext cx="1566741" cy="41549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1050" dirty="0"/>
              <a:t>Data Dictionary &amp; </a:t>
            </a:r>
          </a:p>
          <a:p>
            <a:pPr algn="ctr"/>
            <a:r>
              <a:rPr lang="en-US" sz="1050" dirty="0"/>
              <a:t>User Guides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D484CB2-6218-4CDC-9F21-2EC03E70F4CB}"/>
              </a:ext>
            </a:extLst>
          </p:cNvPr>
          <p:cNvSpPr txBox="1"/>
          <p:nvPr/>
        </p:nvSpPr>
        <p:spPr>
          <a:xfrm>
            <a:off x="6874038" y="971550"/>
            <a:ext cx="1162804" cy="41549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1050" dirty="0"/>
              <a:t>Revised </a:t>
            </a:r>
          </a:p>
          <a:p>
            <a:pPr algn="ctr"/>
            <a:r>
              <a:rPr lang="en-US" sz="1050" dirty="0"/>
              <a:t>Application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3B58E22-FDD4-4C26-9605-D5E8AB2D624F}"/>
              </a:ext>
            </a:extLst>
          </p:cNvPr>
          <p:cNvCxnSpPr>
            <a:cxnSpLocks/>
          </p:cNvCxnSpPr>
          <p:nvPr/>
        </p:nvCxnSpPr>
        <p:spPr>
          <a:xfrm>
            <a:off x="6400800" y="2587488"/>
            <a:ext cx="384068" cy="0"/>
          </a:xfrm>
          <a:prstGeom prst="straightConnector1">
            <a:avLst/>
          </a:prstGeom>
          <a:ln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0050536A-9046-4352-9E68-3092FB31F44A}"/>
              </a:ext>
            </a:extLst>
          </p:cNvPr>
          <p:cNvCxnSpPr>
            <a:cxnSpLocks/>
            <a:stCxn id="6" idx="0"/>
            <a:endCxn id="63" idx="1"/>
          </p:cNvCxnSpPr>
          <p:nvPr/>
        </p:nvCxnSpPr>
        <p:spPr>
          <a:xfrm rot="5400000" flipH="1" flipV="1">
            <a:off x="5696588" y="621975"/>
            <a:ext cx="620126" cy="1734774"/>
          </a:xfrm>
          <a:prstGeom prst="bentConnector2">
            <a:avLst/>
          </a:prstGeom>
          <a:ln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8888EE9C-47BD-4CF1-9D70-AF37039D51BB}"/>
              </a:ext>
            </a:extLst>
          </p:cNvPr>
          <p:cNvSpPr txBox="1"/>
          <p:nvPr/>
        </p:nvSpPr>
        <p:spPr>
          <a:xfrm>
            <a:off x="5134435" y="1168048"/>
            <a:ext cx="1481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Incorporating prioritized enhancements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F30E992-06A2-4CD6-A553-652660FF2448}"/>
              </a:ext>
            </a:extLst>
          </p:cNvPr>
          <p:cNvSpPr txBox="1"/>
          <p:nvPr/>
        </p:nvSpPr>
        <p:spPr>
          <a:xfrm>
            <a:off x="934999" y="593183"/>
            <a:ext cx="2395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Dashboard Rollout 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A026F914-97B1-4623-B6E3-44984F591BE1}"/>
              </a:ext>
            </a:extLst>
          </p:cNvPr>
          <p:cNvCxnSpPr>
            <a:cxnSpLocks/>
            <a:stCxn id="37" idx="2"/>
            <a:endCxn id="38" idx="0"/>
          </p:cNvCxnSpPr>
          <p:nvPr/>
        </p:nvCxnSpPr>
        <p:spPr>
          <a:xfrm flipH="1">
            <a:off x="1565363" y="1710378"/>
            <a:ext cx="1739" cy="28235"/>
          </a:xfrm>
          <a:prstGeom prst="line">
            <a:avLst/>
          </a:prstGeom>
          <a:ln w="31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B6845C5F-2071-4997-ADFE-C656315E919E}"/>
              </a:ext>
            </a:extLst>
          </p:cNvPr>
          <p:cNvCxnSpPr>
            <a:cxnSpLocks/>
            <a:stCxn id="38" idx="2"/>
            <a:endCxn id="39" idx="0"/>
          </p:cNvCxnSpPr>
          <p:nvPr/>
        </p:nvCxnSpPr>
        <p:spPr>
          <a:xfrm>
            <a:off x="1565363" y="2638859"/>
            <a:ext cx="0" cy="87259"/>
          </a:xfrm>
          <a:prstGeom prst="line">
            <a:avLst/>
          </a:prstGeom>
          <a:ln w="31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2BD8E6C-A30F-4A78-B2FD-FD6BD773DA93}"/>
              </a:ext>
            </a:extLst>
          </p:cNvPr>
          <p:cNvCxnSpPr>
            <a:cxnSpLocks/>
            <a:stCxn id="40" idx="2"/>
            <a:endCxn id="41" idx="0"/>
          </p:cNvCxnSpPr>
          <p:nvPr/>
        </p:nvCxnSpPr>
        <p:spPr>
          <a:xfrm>
            <a:off x="2710448" y="1710378"/>
            <a:ext cx="2" cy="30064"/>
          </a:xfrm>
          <a:prstGeom prst="line">
            <a:avLst/>
          </a:prstGeom>
          <a:ln w="31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6223F68-9050-48E0-AA6C-64D23399B2C1}"/>
              </a:ext>
            </a:extLst>
          </p:cNvPr>
          <p:cNvCxnSpPr>
            <a:cxnSpLocks/>
            <a:stCxn id="41" idx="2"/>
          </p:cNvCxnSpPr>
          <p:nvPr/>
        </p:nvCxnSpPr>
        <p:spPr>
          <a:xfrm>
            <a:off x="2710450" y="2155940"/>
            <a:ext cx="0" cy="1785936"/>
          </a:xfrm>
          <a:prstGeom prst="line">
            <a:avLst/>
          </a:prstGeom>
          <a:ln w="31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53DE8E24-9B35-40DA-B4D6-EFE34EA6ED54}"/>
              </a:ext>
            </a:extLst>
          </p:cNvPr>
          <p:cNvCxnSpPr>
            <a:cxnSpLocks/>
          </p:cNvCxnSpPr>
          <p:nvPr/>
        </p:nvCxnSpPr>
        <p:spPr>
          <a:xfrm flipH="1">
            <a:off x="2704289" y="4357374"/>
            <a:ext cx="1" cy="84884"/>
          </a:xfrm>
          <a:prstGeom prst="line">
            <a:avLst/>
          </a:prstGeom>
          <a:ln w="31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2" name="Graphic 121" descr="Arrow circle">
            <a:extLst>
              <a:ext uri="{FF2B5EF4-FFF2-40B4-BE49-F238E27FC236}">
                <a16:creationId xmlns:a16="http://schemas.microsoft.com/office/drawing/2014/main" id="{8235978C-1865-4022-A5B6-29FE25265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1021" y="1315289"/>
            <a:ext cx="643000" cy="643000"/>
          </a:xfrm>
          <a:prstGeom prst="rect">
            <a:avLst/>
          </a:prstGeom>
        </p:spPr>
      </p:pic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C4C5B448-DCE5-4F1B-B73C-36C64270BCD6}"/>
              </a:ext>
            </a:extLst>
          </p:cNvPr>
          <p:cNvCxnSpPr>
            <a:cxnSpLocks/>
            <a:stCxn id="63" idx="2"/>
            <a:endCxn id="33" idx="0"/>
          </p:cNvCxnSpPr>
          <p:nvPr/>
        </p:nvCxnSpPr>
        <p:spPr>
          <a:xfrm>
            <a:off x="7455440" y="1387048"/>
            <a:ext cx="5699" cy="368281"/>
          </a:xfrm>
          <a:prstGeom prst="line">
            <a:avLst/>
          </a:prstGeom>
          <a:ln w="31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FC1251-D24E-446E-B545-DA380AD50DDC}"/>
              </a:ext>
            </a:extLst>
          </p:cNvPr>
          <p:cNvCxnSpPr>
            <a:cxnSpLocks/>
          </p:cNvCxnSpPr>
          <p:nvPr/>
        </p:nvCxnSpPr>
        <p:spPr>
          <a:xfrm flipH="1">
            <a:off x="3322274" y="611652"/>
            <a:ext cx="8403" cy="432229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5C74EAE-913B-4C30-A276-FE73F5748297}"/>
              </a:ext>
            </a:extLst>
          </p:cNvPr>
          <p:cNvSpPr txBox="1"/>
          <p:nvPr/>
        </p:nvSpPr>
        <p:spPr>
          <a:xfrm>
            <a:off x="1142564" y="915187"/>
            <a:ext cx="8455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Beta Version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D8A3B6F-4A76-4F68-9C14-56DB452BEA90}"/>
              </a:ext>
            </a:extLst>
          </p:cNvPr>
          <p:cNvSpPr txBox="1"/>
          <p:nvPr/>
        </p:nvSpPr>
        <p:spPr>
          <a:xfrm>
            <a:off x="2177721" y="912136"/>
            <a:ext cx="10654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Final Version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7298B7-EACB-4CB1-ABBF-5072B71947EF}"/>
              </a:ext>
            </a:extLst>
          </p:cNvPr>
          <p:cNvSpPr txBox="1"/>
          <p:nvPr/>
        </p:nvSpPr>
        <p:spPr>
          <a:xfrm>
            <a:off x="3802397" y="590550"/>
            <a:ext cx="3908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User Engagement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669EAF-96BC-488B-86A7-DA6ED2CFC246}"/>
              </a:ext>
            </a:extLst>
          </p:cNvPr>
          <p:cNvSpPr txBox="1"/>
          <p:nvPr/>
        </p:nvSpPr>
        <p:spPr>
          <a:xfrm>
            <a:off x="6825948" y="1739031"/>
            <a:ext cx="12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Share best practices </a:t>
            </a:r>
          </a:p>
          <a:p>
            <a:pPr algn="ctr"/>
            <a:r>
              <a:rPr lang="en-US" sz="1000" i="1" dirty="0"/>
              <a:t>and use cases via: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C13BC01-A149-4E45-BF85-30B8B98CF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375852"/>
              </p:ext>
            </p:extLst>
          </p:nvPr>
        </p:nvGraphicFramePr>
        <p:xfrm>
          <a:off x="3949218" y="1799425"/>
          <a:ext cx="2380093" cy="1719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84911">
                  <a:extLst>
                    <a:ext uri="{9D8B030D-6E8A-4147-A177-3AD203B41FA5}">
                      <a16:colId xmlns:a16="http://schemas.microsoft.com/office/drawing/2014/main" val="2534389538"/>
                    </a:ext>
                  </a:extLst>
                </a:gridCol>
                <a:gridCol w="1195182">
                  <a:extLst>
                    <a:ext uri="{9D8B030D-6E8A-4147-A177-3AD203B41FA5}">
                      <a16:colId xmlns:a16="http://schemas.microsoft.com/office/drawing/2014/main" val="783494106"/>
                    </a:ext>
                  </a:extLst>
                </a:gridCol>
              </a:tblGrid>
              <a:tr h="758174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Integrate feedback in dashboard </a:t>
                      </a:r>
                    </a:p>
                  </a:txBody>
                  <a:tcPr marL="122665" marR="122665" marT="61333" marB="613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Share best practices with others </a:t>
                      </a:r>
                      <a:endParaRPr lang="en-US" sz="1100" dirty="0">
                        <a:solidFill>
                          <a:srgbClr val="00B050"/>
                        </a:solidFill>
                      </a:endParaRPr>
                    </a:p>
                  </a:txBody>
                  <a:tcPr marL="122665" marR="122665" marT="61333" marB="613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6070401"/>
                  </a:ext>
                </a:extLst>
              </a:tr>
              <a:tr h="91167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Training and coaching on dashboard &amp; to drive better decision-making</a:t>
                      </a:r>
                      <a:endParaRPr lang="en-US" sz="1100" dirty="0">
                        <a:solidFill>
                          <a:srgbClr val="00B050"/>
                        </a:solidFill>
                      </a:endParaRPr>
                    </a:p>
                  </a:txBody>
                  <a:tcPr marL="122665" marR="122665" marT="61333" marB="613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Training and coaching to drive better decision-making</a:t>
                      </a:r>
                      <a:endParaRPr lang="en-US" sz="1100" dirty="0">
                        <a:solidFill>
                          <a:srgbClr val="00B050"/>
                        </a:solidFill>
                      </a:endParaRPr>
                    </a:p>
                  </a:txBody>
                  <a:tcPr marL="122665" marR="122665" marT="61333" marB="613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62117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DE20225-2F3C-4C6C-9E77-3598D7AA9445}"/>
              </a:ext>
            </a:extLst>
          </p:cNvPr>
          <p:cNvSpPr txBox="1"/>
          <p:nvPr/>
        </p:nvSpPr>
        <p:spPr>
          <a:xfrm>
            <a:off x="3897549" y="3658219"/>
            <a:ext cx="1361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</a:rPr>
              <a:t>Dashboard Utilization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C158FC-96FC-4317-B4C1-5653D6D2A168}"/>
              </a:ext>
            </a:extLst>
          </p:cNvPr>
          <p:cNvSpPr txBox="1"/>
          <p:nvPr/>
        </p:nvSpPr>
        <p:spPr>
          <a:xfrm rot="16200000">
            <a:off x="2981059" y="2946972"/>
            <a:ext cx="1332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Performance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BFA8C1-1C6A-4156-8E63-5270637B03EC}"/>
              </a:ext>
            </a:extLst>
          </p:cNvPr>
          <p:cNvCxnSpPr>
            <a:cxnSpLocks/>
          </p:cNvCxnSpPr>
          <p:nvPr/>
        </p:nvCxnSpPr>
        <p:spPr>
          <a:xfrm flipV="1">
            <a:off x="5186133" y="3794548"/>
            <a:ext cx="1129839" cy="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BBF14A8-D3D1-4A82-BE28-A2ED9939EAE1}"/>
              </a:ext>
            </a:extLst>
          </p:cNvPr>
          <p:cNvCxnSpPr>
            <a:cxnSpLocks/>
          </p:cNvCxnSpPr>
          <p:nvPr/>
        </p:nvCxnSpPr>
        <p:spPr>
          <a:xfrm flipV="1">
            <a:off x="3652868" y="1825365"/>
            <a:ext cx="0" cy="93528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854C499-682B-48CD-87D8-4FD688BB6FBC}"/>
              </a:ext>
            </a:extLst>
          </p:cNvPr>
          <p:cNvSpPr txBox="1"/>
          <p:nvPr/>
        </p:nvSpPr>
        <p:spPr>
          <a:xfrm rot="16200000">
            <a:off x="3527053" y="2982213"/>
            <a:ext cx="6253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</a:rPr>
              <a:t>LOW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10ED385-277E-4411-9F3C-A624457EE029}"/>
              </a:ext>
            </a:extLst>
          </p:cNvPr>
          <p:cNvSpPr txBox="1"/>
          <p:nvPr/>
        </p:nvSpPr>
        <p:spPr>
          <a:xfrm rot="16200000">
            <a:off x="3521845" y="2144014"/>
            <a:ext cx="6253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B050"/>
                </a:solidFill>
              </a:rPr>
              <a:t>HIGH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E6F837-470E-4CAB-AFB9-7B552438E210}"/>
              </a:ext>
            </a:extLst>
          </p:cNvPr>
          <p:cNvSpPr txBox="1"/>
          <p:nvPr/>
        </p:nvSpPr>
        <p:spPr>
          <a:xfrm>
            <a:off x="5378664" y="3492610"/>
            <a:ext cx="6524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B050"/>
                </a:solidFill>
              </a:rPr>
              <a:t>HIGH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8EAFF7A-934E-4318-9D90-958AB4DED51D}"/>
              </a:ext>
            </a:extLst>
          </p:cNvPr>
          <p:cNvSpPr txBox="1"/>
          <p:nvPr/>
        </p:nvSpPr>
        <p:spPr>
          <a:xfrm>
            <a:off x="4354749" y="3486150"/>
            <a:ext cx="6524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LOW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1F0B93F5-FFDD-4B96-B1C9-868EA8C2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578"/>
            <a:ext cx="8229600" cy="530607"/>
          </a:xfrm>
        </p:spPr>
        <p:txBody>
          <a:bodyPr/>
          <a:lstStyle/>
          <a:p>
            <a:r>
              <a:rPr lang="en-US" dirty="0"/>
              <a:t>Deployment Process and Engagement Strategies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3385DD9-3CA4-4544-B1EB-AB96103C3099}"/>
              </a:ext>
            </a:extLst>
          </p:cNvPr>
          <p:cNvSpPr txBox="1">
            <a:spLocks/>
          </p:cNvSpPr>
          <p:nvPr/>
        </p:nvSpPr>
        <p:spPr>
          <a:xfrm>
            <a:off x="6897342" y="2124826"/>
            <a:ext cx="1146232" cy="3448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wrap="square" rtlCol="0" anchor="t">
            <a:noAutofit/>
          </a:bodyPr>
          <a:lstStyle/>
          <a:p>
            <a:pPr algn="ctr"/>
            <a:r>
              <a:rPr lang="en-US" sz="900" dirty="0"/>
              <a:t>Focused </a:t>
            </a:r>
            <a:r>
              <a:rPr lang="en-US" sz="900" dirty="0" err="1"/>
              <a:t>Webex</a:t>
            </a:r>
            <a:r>
              <a:rPr lang="en-US" sz="900" dirty="0"/>
              <a:t> meetings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EB911D0-345C-4DA0-AAAA-1E2D05C96017}"/>
              </a:ext>
            </a:extLst>
          </p:cNvPr>
          <p:cNvSpPr txBox="1">
            <a:spLocks/>
          </p:cNvSpPr>
          <p:nvPr/>
        </p:nvSpPr>
        <p:spPr>
          <a:xfrm>
            <a:off x="6897343" y="2495550"/>
            <a:ext cx="1146231" cy="33831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wrap="square" rtlCol="0" anchor="t">
            <a:noAutofit/>
          </a:bodyPr>
          <a:lstStyle/>
          <a:p>
            <a:pPr algn="ctr"/>
            <a:r>
              <a:rPr lang="en-US" sz="900" dirty="0"/>
              <a:t>Periodic New User Training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B5BFBA0-C15C-4CFF-BDFF-9421ED9BA05C}"/>
              </a:ext>
            </a:extLst>
          </p:cNvPr>
          <p:cNvSpPr txBox="1">
            <a:spLocks/>
          </p:cNvSpPr>
          <p:nvPr/>
        </p:nvSpPr>
        <p:spPr>
          <a:xfrm>
            <a:off x="6897342" y="2861259"/>
            <a:ext cx="1146233" cy="18691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wrap="square" rtlCol="0" anchor="t">
            <a:noAutofit/>
          </a:bodyPr>
          <a:lstStyle/>
          <a:p>
            <a:pPr algn="ctr"/>
            <a:r>
              <a:rPr lang="en-US" sz="900" dirty="0"/>
              <a:t>Office Hours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56BDCEA-790E-4B62-AC91-8C165743E909}"/>
              </a:ext>
            </a:extLst>
          </p:cNvPr>
          <p:cNvSpPr txBox="1">
            <a:spLocks/>
          </p:cNvSpPr>
          <p:nvPr/>
        </p:nvSpPr>
        <p:spPr>
          <a:xfrm>
            <a:off x="6897342" y="3105150"/>
            <a:ext cx="1146232" cy="18691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wrap="square" rtlCol="0" anchor="ctr">
            <a:noAutofit/>
          </a:bodyPr>
          <a:lstStyle/>
          <a:p>
            <a:pPr algn="ctr"/>
            <a:r>
              <a:rPr lang="en-US" sz="900" dirty="0"/>
              <a:t>Train the Trainers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4B411A-2676-48A1-94E4-58E5FABAE04E}"/>
              </a:ext>
            </a:extLst>
          </p:cNvPr>
          <p:cNvSpPr/>
          <p:nvPr/>
        </p:nvSpPr>
        <p:spPr>
          <a:xfrm>
            <a:off x="6861068" y="1755329"/>
            <a:ext cx="1200141" cy="1578412"/>
          </a:xfrm>
          <a:prstGeom prst="rect">
            <a:avLst/>
          </a:prstGeom>
          <a:noFill/>
          <a:ln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518591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3394A5-916A-45FD-9C0D-ECBFC6FA0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Supply Expense Explorer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53EC36-F421-430E-A6B7-0210C8E0D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Problem:</a:t>
            </a:r>
          </a:p>
          <a:p>
            <a:r>
              <a:rPr lang="en-US" dirty="0"/>
              <a:t>OR operations managers rely on multiple systems and manual processes to access, comprehend, and analyze their budget variances and expense trends, accounting for volume and case complexity</a:t>
            </a:r>
          </a:p>
          <a:p>
            <a:r>
              <a:rPr lang="en-US" dirty="0"/>
              <a:t>The current analytical workflow is time consuming, complex, and limited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Goals:  </a:t>
            </a:r>
            <a:r>
              <a:rPr lang="en-US" dirty="0"/>
              <a:t>Develop a user-friendly application that will…</a:t>
            </a:r>
          </a:p>
          <a:p>
            <a:r>
              <a:rPr lang="en-US" dirty="0"/>
              <a:t>Provide insight into financial condition and causes of variance within OR supply chain</a:t>
            </a:r>
          </a:p>
          <a:p>
            <a:r>
              <a:rPr lang="en-US" dirty="0"/>
              <a:t>Facilitate end-user exploration and drill-down of data; eliminate ad-hoc analysis</a:t>
            </a:r>
          </a:p>
          <a:p>
            <a:r>
              <a:rPr lang="en-US" dirty="0"/>
              <a:t>Act as a catalyst for cost reduction initiatives, and performance improvement</a:t>
            </a:r>
          </a:p>
          <a:p>
            <a:r>
              <a:rPr lang="en-US" dirty="0"/>
              <a:t>Inform budgeting forecasting process for future fiscal years </a:t>
            </a:r>
          </a:p>
          <a:p>
            <a:r>
              <a:rPr lang="en-US" dirty="0"/>
              <a:t>Spark improvement in cost capture into the correct GL Accounts (reduced reliance on misc. spend categories)</a:t>
            </a:r>
          </a:p>
        </p:txBody>
      </p:sp>
    </p:spTree>
    <p:extLst>
      <p:ext uri="{BB962C8B-B14F-4D97-AF65-F5344CB8AC3E}">
        <p14:creationId xmlns:p14="http://schemas.microsoft.com/office/powerpoint/2010/main" val="1024460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0F3FD6-C6F5-4005-B000-882797618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7" y="897632"/>
            <a:ext cx="8596313" cy="40363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Level A: Non-Labor Operating Expenses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Level B:  Performance of GL Categories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Level C: Expense to Volume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Level D: Accounts Payable (AP)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Level E: Purchase Order (PO)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Reference Tables / Data Dictionary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34048C-5E6E-4441-A348-6BED66F2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Supply Expense Explorer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F4178F-22A9-4B0B-A1AF-93118B658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09550"/>
            <a:ext cx="2514600" cy="46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17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347735C-5C6B-46A5-AC90-E89AB9E59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314"/>
          <a:stretch/>
        </p:blipFill>
        <p:spPr>
          <a:xfrm>
            <a:off x="304800" y="998226"/>
            <a:ext cx="6514551" cy="34023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CAAFB7-422D-4D58-B9EB-7E29A636919A}"/>
              </a:ext>
            </a:extLst>
          </p:cNvPr>
          <p:cNvSpPr/>
          <p:nvPr/>
        </p:nvSpPr>
        <p:spPr>
          <a:xfrm>
            <a:off x="4632227" y="998226"/>
            <a:ext cx="4493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2664"/>
                </a:solidFill>
                <a:latin typeface="Arial"/>
                <a:cs typeface="Arial"/>
              </a:rPr>
              <a:t>Top 4 GL Accounts contribute to &gt;80% of unfavorable variance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620762-1DBF-4F7A-9AF8-A4671A689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2"/>
            <a:ext cx="8610600" cy="530607"/>
          </a:xfrm>
        </p:spPr>
        <p:txBody>
          <a:bodyPr>
            <a:normAutofit fontScale="90000"/>
          </a:bodyPr>
          <a:lstStyle/>
          <a:p>
            <a:r>
              <a:rPr lang="en-US" dirty="0"/>
              <a:t>Identify Top Cost Center &amp; General Ledger Account Overspend</a:t>
            </a:r>
          </a:p>
        </p:txBody>
      </p:sp>
    </p:spTree>
    <p:extLst>
      <p:ext uri="{BB962C8B-B14F-4D97-AF65-F5344CB8AC3E}">
        <p14:creationId xmlns:p14="http://schemas.microsoft.com/office/powerpoint/2010/main" val="2170216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489D2DA-942D-49B5-BED3-DB2590887C78}"/>
              </a:ext>
            </a:extLst>
          </p:cNvPr>
          <p:cNvSpPr/>
          <p:nvPr/>
        </p:nvSpPr>
        <p:spPr>
          <a:xfrm>
            <a:off x="0" y="706455"/>
            <a:ext cx="89916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2664"/>
                </a:solidFill>
                <a:latin typeface="Arial"/>
                <a:cs typeface="Arial"/>
              </a:rPr>
              <a:t>AP spend by top suppliers to identify better contracting opportunity.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2664"/>
                </a:solidFill>
                <a:latin typeface="Arial"/>
                <a:cs typeface="Arial"/>
              </a:rPr>
              <a:t>May be sorted by volume of orders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2664"/>
                </a:solidFill>
                <a:latin typeface="Arial"/>
                <a:cs typeface="Arial"/>
              </a:rPr>
              <a:t>AP line items table also provides PO #, Invoice ID and Supplier ID for drill-down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713605-F700-4FFE-9ACE-AEE275AE5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57350"/>
            <a:ext cx="7717801" cy="33782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7E17398-F89E-4FE9-81DF-D038690A8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 AP Trends by Supplier</a:t>
            </a:r>
          </a:p>
        </p:txBody>
      </p:sp>
    </p:spTree>
    <p:extLst>
      <p:ext uri="{BB962C8B-B14F-4D97-AF65-F5344CB8AC3E}">
        <p14:creationId xmlns:p14="http://schemas.microsoft.com/office/powerpoint/2010/main" val="3623952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60A6B1-B57D-4AC6-89C1-0F2F24375373}"/>
              </a:ext>
            </a:extLst>
          </p:cNvPr>
          <p:cNvSpPr/>
          <p:nvPr/>
        </p:nvSpPr>
        <p:spPr>
          <a:xfrm>
            <a:off x="0" y="4457700"/>
            <a:ext cx="8610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F0407A-BE55-4CF9-8964-1EE33C8D8127}"/>
              </a:ext>
            </a:extLst>
          </p:cNvPr>
          <p:cNvSpPr/>
          <p:nvPr/>
        </p:nvSpPr>
        <p:spPr>
          <a:xfrm>
            <a:off x="75220" y="666750"/>
            <a:ext cx="899355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700" dirty="0">
                <a:solidFill>
                  <a:srgbClr val="002664"/>
                </a:solidFill>
                <a:latin typeface="Arial"/>
                <a:cs typeface="Arial"/>
              </a:rPr>
              <a:t>What supplies are not budgeted accurately?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rgbClr val="002664"/>
                </a:solidFill>
                <a:latin typeface="Arial"/>
                <a:cs typeface="Arial"/>
              </a:rPr>
              <a:t>Unbudgeted expenses and unused budget are listed out at CC-GL Combo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6EB09-3C5B-459B-9CAF-C31E8BCE1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49" y="1543061"/>
            <a:ext cx="4287917" cy="3105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5F03A-992B-4DDA-A787-A1817CAA6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455" y="1528560"/>
            <a:ext cx="4329435" cy="312000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EB83D3-DD46-47B7-BE4C-725AA4AD414C}"/>
              </a:ext>
            </a:extLst>
          </p:cNvPr>
          <p:cNvCxnSpPr/>
          <p:nvPr/>
        </p:nvCxnSpPr>
        <p:spPr>
          <a:xfrm>
            <a:off x="4006175" y="1282303"/>
            <a:ext cx="0" cy="76200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ED3D892-1566-4D99-8A45-EE5D58397C1D}"/>
              </a:ext>
            </a:extLst>
          </p:cNvPr>
          <p:cNvCxnSpPr>
            <a:cxnSpLocks/>
          </p:cNvCxnSpPr>
          <p:nvPr/>
        </p:nvCxnSpPr>
        <p:spPr>
          <a:xfrm>
            <a:off x="6096000" y="1219565"/>
            <a:ext cx="1524000" cy="76200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9FADE7A4-04C8-4BC4-B83B-EB8F7966F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Budget Forecasting</a:t>
            </a:r>
          </a:p>
        </p:txBody>
      </p:sp>
    </p:spTree>
    <p:extLst>
      <p:ext uri="{BB962C8B-B14F-4D97-AF65-F5344CB8AC3E}">
        <p14:creationId xmlns:p14="http://schemas.microsoft.com/office/powerpoint/2010/main" val="3477232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0D632-59F3-420B-99EA-360D0F12E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192A0-EF31-4729-A8E4-000CFE748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System-wide labor productivity and workforce management analytics</a:t>
            </a:r>
          </a:p>
          <a:p>
            <a:r>
              <a:rPr lang="en-US" dirty="0"/>
              <a:t>Exploratory analyses to identify opportunity areas of clinical variation</a:t>
            </a:r>
          </a:p>
          <a:p>
            <a:r>
              <a:rPr lang="en-US" dirty="0"/>
              <a:t>Upskill our analysts to perform Data Scientist functions</a:t>
            </a:r>
          </a:p>
          <a:p>
            <a:r>
              <a:rPr lang="en-US" dirty="0"/>
              <a:t>Predictive analytics &amp; machine learning</a:t>
            </a:r>
          </a:p>
          <a:p>
            <a:pPr lvl="1"/>
            <a:r>
              <a:rPr lang="en-US" dirty="0"/>
              <a:t>Likelihood of sepsis onset</a:t>
            </a:r>
          </a:p>
          <a:p>
            <a:pPr lvl="1"/>
            <a:r>
              <a:rPr lang="en-US" dirty="0"/>
              <a:t>Likelihood of no-show appointments</a:t>
            </a:r>
          </a:p>
          <a:p>
            <a:pPr lvl="1"/>
            <a:r>
              <a:rPr lang="en-US" dirty="0"/>
              <a:t>Volume forecasting to optimize staffing levels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844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84DA2-57FA-4B32-956A-DB79EC775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C1CA0-9C31-4749-A88A-D73D7342FC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3AFD2-E683-468C-846F-F880733E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849072"/>
            <a:ext cx="8229600" cy="990600"/>
          </a:xfrm>
        </p:spPr>
        <p:txBody>
          <a:bodyPr>
            <a:noAutofit/>
          </a:bodyPr>
          <a:lstStyle/>
          <a:p>
            <a:r>
              <a:rPr lang="en-US" sz="4000" dirty="0"/>
              <a:t>Thank you!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0109A054-A4DB-44D3-BD8B-965227BDCC67}"/>
              </a:ext>
            </a:extLst>
          </p:cNvPr>
          <p:cNvSpPr txBox="1">
            <a:spLocks/>
          </p:cNvSpPr>
          <p:nvPr/>
        </p:nvSpPr>
        <p:spPr>
          <a:xfrm>
            <a:off x="152400" y="1839672"/>
            <a:ext cx="8305800" cy="1722678"/>
          </a:xfrm>
          <a:prstGeom prst="rect">
            <a:avLst/>
          </a:prstGeom>
        </p:spPr>
        <p:txBody>
          <a:bodyPr vert="horz" lIns="91089" tIns="45555" rIns="91089" bIns="45555" rtlCol="0">
            <a:normAutofit fontScale="92500" lnSpcReduction="20000"/>
          </a:bodyPr>
          <a:lstStyle>
            <a:lvl1pPr marL="341581" indent="-341581" algn="l" defTabSz="455445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002664"/>
                </a:solidFill>
                <a:latin typeface="Arial"/>
                <a:ea typeface="+mn-ea"/>
                <a:cs typeface="Arial"/>
              </a:defRPr>
            </a:lvl1pPr>
            <a:lvl2pPr marL="740096" indent="-284651" algn="l" defTabSz="455445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002664"/>
                </a:solidFill>
                <a:latin typeface="Arial"/>
                <a:ea typeface="+mn-ea"/>
                <a:cs typeface="Arial"/>
              </a:defRPr>
            </a:lvl2pPr>
            <a:lvl3pPr marL="1138605" indent="-227714" algn="l" defTabSz="455445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rgbClr val="002664"/>
                </a:solidFill>
                <a:latin typeface="Arial"/>
                <a:ea typeface="+mn-ea"/>
                <a:cs typeface="Arial"/>
              </a:defRPr>
            </a:lvl3pPr>
            <a:lvl4pPr marL="1594047" indent="-227714" algn="l" defTabSz="455445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>
                <a:solidFill>
                  <a:srgbClr val="002664"/>
                </a:solidFill>
                <a:latin typeface="Arial"/>
                <a:ea typeface="+mn-ea"/>
                <a:cs typeface="Arial"/>
              </a:defRPr>
            </a:lvl4pPr>
            <a:lvl5pPr marL="2049491" indent="-227714" algn="l" defTabSz="455445" rtl="0" eaLnBrk="1" latinLnBrk="0" hangingPunct="1">
              <a:spcBef>
                <a:spcPct val="20000"/>
              </a:spcBef>
              <a:buFont typeface="Arial"/>
              <a:buChar char="»"/>
              <a:defRPr sz="1100" b="0" i="0" kern="1200">
                <a:solidFill>
                  <a:srgbClr val="002664"/>
                </a:solidFill>
                <a:latin typeface="Arial"/>
                <a:ea typeface="+mn-ea"/>
                <a:cs typeface="Arial"/>
              </a:defRPr>
            </a:lvl5pPr>
            <a:lvl6pPr marL="2504931" indent="-227714" algn="l" defTabSz="45544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0375" indent="-227714" algn="l" defTabSz="45544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5816" indent="-227714" algn="l" defTabSz="45544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256" indent="-227714" algn="l" defTabSz="45544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 Bold" panose="020B0704020202020204" pitchFamily="34" charset="0"/>
                <a:cs typeface="Arial Bold" panose="020B0704020202020204" pitchFamily="34" charset="0"/>
              </a:rPr>
              <a:t>To learn more about PI at MedStar, visit our website at </a:t>
            </a:r>
            <a:r>
              <a:rPr lang="en-US" dirty="0">
                <a:latin typeface="Arial Bold" panose="020B0704020202020204" pitchFamily="34" charset="0"/>
                <a:cs typeface="Arial Bold" panose="020B0704020202020204" pitchFamily="34" charset="0"/>
                <a:hlinkClick r:id="rId3"/>
              </a:rPr>
              <a:t>pi.medstarhealth.org</a:t>
            </a:r>
            <a:endParaRPr lang="en-US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marL="0" indent="0">
              <a:buNone/>
            </a:pPr>
            <a:endParaRPr lang="en-US" sz="4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1"/>
            <a:r>
              <a:rPr lang="en-US" dirty="0">
                <a:latin typeface="Arial Bold" panose="020B0704020202020204" pitchFamily="34" charset="0"/>
                <a:cs typeface="Arial Bold" panose="020B0704020202020204" pitchFamily="34" charset="0"/>
              </a:rPr>
              <a:t>Train on MedStar’s PDCA methodology</a:t>
            </a:r>
          </a:p>
          <a:p>
            <a:pPr lvl="1"/>
            <a:r>
              <a:rPr lang="en-US" dirty="0">
                <a:latin typeface="Arial Bold" panose="020B0704020202020204" pitchFamily="34" charset="0"/>
                <a:cs typeface="Arial Bold" panose="020B0704020202020204" pitchFamily="34" charset="0"/>
              </a:rPr>
              <a:t>Learn more about our team and job opportunities</a:t>
            </a:r>
          </a:p>
          <a:p>
            <a:pPr lvl="1"/>
            <a:r>
              <a:rPr lang="en-US" dirty="0">
                <a:latin typeface="Arial Bold" panose="020B0704020202020204" pitchFamily="34" charset="0"/>
                <a:cs typeface="Arial Bold" panose="020B0704020202020204" pitchFamily="34" charset="0"/>
              </a:rPr>
              <a:t>View case studies and videos about MedStar’s process improvement success stories</a:t>
            </a:r>
          </a:p>
          <a:p>
            <a:pPr lvl="1"/>
            <a:endParaRPr lang="en-US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r>
              <a:rPr lang="en-US" dirty="0">
                <a:latin typeface="Arial Bold" panose="020B0704020202020204" pitchFamily="34" charset="0"/>
                <a:cs typeface="Arial Bold" panose="020B0704020202020204" pitchFamily="34" charset="0"/>
              </a:rPr>
              <a:t>Contact us at </a:t>
            </a:r>
            <a:r>
              <a:rPr lang="en-US" dirty="0">
                <a:latin typeface="Arial Bold" panose="020B0704020202020204" pitchFamily="34" charset="0"/>
                <a:cs typeface="Arial Bold" panose="020B0704020202020204" pitchFamily="34" charset="0"/>
                <a:hlinkClick r:id="rId4"/>
              </a:rPr>
              <a:t>performanceimprovement@medstar.net</a:t>
            </a:r>
            <a:endParaRPr lang="en-US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698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B7039-E087-447C-834A-70073AC10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720A9027-234E-45B3-A274-5F481D2E100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4192588 h 5143500"/>
              <a:gd name="connsiteX3" fmla="*/ 4572000 w 9144000"/>
              <a:gd name="connsiteY3" fmla="*/ 4192588 h 5143500"/>
              <a:gd name="connsiteX4" fmla="*/ 4572000 w 9144000"/>
              <a:gd name="connsiteY4" fmla="*/ 5143500 h 5143500"/>
              <a:gd name="connsiteX5" fmla="*/ 0 w 9144000"/>
              <a:gd name="connsiteY5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4192588"/>
                </a:lnTo>
                <a:lnTo>
                  <a:pt x="4572000" y="4192588"/>
                </a:lnTo>
                <a:lnTo>
                  <a:pt x="4572000" y="5143500"/>
                </a:lnTo>
                <a:lnTo>
                  <a:pt x="0" y="51435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304D77-7CD4-48B2-A8EA-6D2FA5320658}"/>
              </a:ext>
            </a:extLst>
          </p:cNvPr>
          <p:cNvSpPr txBox="1">
            <a:spLocks/>
          </p:cNvSpPr>
          <p:nvPr/>
        </p:nvSpPr>
        <p:spPr>
          <a:xfrm>
            <a:off x="457200" y="1657350"/>
            <a:ext cx="8458200" cy="1164676"/>
          </a:xfrm>
          <a:prstGeom prst="rect">
            <a:avLst/>
          </a:prstGeom>
        </p:spPr>
        <p:txBody>
          <a:bodyPr vert="horz" lIns="91089" tIns="45555" rIns="91089" bIns="45555" rtlCol="0" anchor="t">
            <a:normAutofit fontScale="97500"/>
          </a:bodyPr>
          <a:lstStyle/>
          <a:p>
            <a:pPr marL="0" marR="0" lvl="0" indent="0" algn="l" defTabSz="455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Arial Bold"/>
                <a:ea typeface="+mj-ea"/>
                <a:cs typeface="Arial Bold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735755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tangle 218"/>
          <p:cNvSpPr/>
          <p:nvPr/>
        </p:nvSpPr>
        <p:spPr>
          <a:xfrm>
            <a:off x="7239000" y="514350"/>
            <a:ext cx="1752600" cy="1943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457200" y="2492312"/>
            <a:ext cx="6324600" cy="2857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0" y="4457700"/>
            <a:ext cx="8610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381000" y="1016571"/>
            <a:ext cx="6400800" cy="285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457200" y="4057650"/>
            <a:ext cx="7696200" cy="2857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itle 1"/>
          <p:cNvSpPr>
            <a:spLocks noGrp="1"/>
          </p:cNvSpPr>
          <p:nvPr>
            <p:ph type="title"/>
          </p:nvPr>
        </p:nvSpPr>
        <p:spPr>
          <a:xfrm>
            <a:off x="152400" y="30480"/>
            <a:ext cx="8839200" cy="530607"/>
          </a:xfrm>
        </p:spPr>
        <p:txBody>
          <a:bodyPr>
            <a:normAutofit/>
          </a:bodyPr>
          <a:lstStyle/>
          <a:p>
            <a:r>
              <a:rPr lang="en-US" dirty="0"/>
              <a:t>Development Process</a:t>
            </a:r>
          </a:p>
        </p:txBody>
      </p:sp>
      <p:sp>
        <p:nvSpPr>
          <p:cNvPr id="98" name="Rectangle 97"/>
          <p:cNvSpPr/>
          <p:nvPr/>
        </p:nvSpPr>
        <p:spPr>
          <a:xfrm rot="16200000">
            <a:off x="5712109" y="1707046"/>
            <a:ext cx="1758379" cy="381000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 rot="16200000">
            <a:off x="6413498" y="943605"/>
            <a:ext cx="265123" cy="4381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 rot="16200000">
            <a:off x="6296611" y="2445692"/>
            <a:ext cx="266105" cy="38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 rot="16200000">
            <a:off x="-584201" y="3225800"/>
            <a:ext cx="1854199" cy="38100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4000">
                <a:schemeClr val="accent5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 rot="16200000">
            <a:off x="438939" y="2443961"/>
            <a:ext cx="265123" cy="38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 rot="16200000">
            <a:off x="362246" y="4011031"/>
            <a:ext cx="266105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ounded Rectangle 137"/>
          <p:cNvSpPr/>
          <p:nvPr/>
        </p:nvSpPr>
        <p:spPr>
          <a:xfrm>
            <a:off x="768882" y="685800"/>
            <a:ext cx="1600200" cy="1257300"/>
          </a:xfrm>
          <a:prstGeom prst="roundRect">
            <a:avLst/>
          </a:prstGeom>
          <a:solidFill>
            <a:schemeClr val="bg1"/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object 183"/>
          <p:cNvSpPr txBox="1"/>
          <p:nvPr/>
        </p:nvSpPr>
        <p:spPr>
          <a:xfrm>
            <a:off x="785817" y="742951"/>
            <a:ext cx="1583265" cy="1177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050" b="1" dirty="0"/>
              <a:t>1. Project Planning</a:t>
            </a:r>
          </a:p>
          <a:p>
            <a:pPr algn="ctr"/>
            <a:endParaRPr lang="en-US" sz="200" b="1" dirty="0"/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Executive kick-off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Identify scope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Define intended audiences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Draft charter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Identify stakeholders &amp; SME's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Share anticipated risks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Initial vision for long-term sustainability and ownership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2667000" y="685800"/>
            <a:ext cx="1600200" cy="1257300"/>
          </a:xfrm>
          <a:prstGeom prst="roundRect">
            <a:avLst/>
          </a:prstGeom>
          <a:solidFill>
            <a:schemeClr val="bg1"/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ounded Rectangle 144"/>
          <p:cNvSpPr/>
          <p:nvPr/>
        </p:nvSpPr>
        <p:spPr>
          <a:xfrm>
            <a:off x="4495800" y="685800"/>
            <a:ext cx="1600200" cy="1257300"/>
          </a:xfrm>
          <a:prstGeom prst="roundRect">
            <a:avLst/>
          </a:prstGeom>
          <a:solidFill>
            <a:schemeClr val="bg1"/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Rounded Rectangle 147"/>
          <p:cNvSpPr/>
          <p:nvPr/>
        </p:nvSpPr>
        <p:spPr>
          <a:xfrm>
            <a:off x="4495800" y="2057400"/>
            <a:ext cx="1600200" cy="1257300"/>
          </a:xfrm>
          <a:prstGeom prst="roundRect">
            <a:avLst/>
          </a:prstGeom>
          <a:solidFill>
            <a:schemeClr val="bg1"/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Rounded Rectangle 150"/>
          <p:cNvSpPr/>
          <p:nvPr/>
        </p:nvSpPr>
        <p:spPr>
          <a:xfrm>
            <a:off x="2667000" y="2057400"/>
            <a:ext cx="1600200" cy="1257300"/>
          </a:xfrm>
          <a:prstGeom prst="roundRect">
            <a:avLst/>
          </a:prstGeom>
          <a:solidFill>
            <a:schemeClr val="bg1"/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4" name="Rounded Rectangle 153"/>
          <p:cNvSpPr/>
          <p:nvPr/>
        </p:nvSpPr>
        <p:spPr>
          <a:xfrm>
            <a:off x="768882" y="2057400"/>
            <a:ext cx="1600200" cy="1257300"/>
          </a:xfrm>
          <a:prstGeom prst="roundRect">
            <a:avLst/>
          </a:prstGeom>
          <a:solidFill>
            <a:schemeClr val="bg1"/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7" name="Rounded Rectangle 156"/>
          <p:cNvSpPr/>
          <p:nvPr/>
        </p:nvSpPr>
        <p:spPr>
          <a:xfrm>
            <a:off x="4495800" y="3486150"/>
            <a:ext cx="1600200" cy="1257300"/>
          </a:xfrm>
          <a:prstGeom prst="roundRect">
            <a:avLst/>
          </a:prstGeom>
          <a:solidFill>
            <a:schemeClr val="bg1"/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0" name="Rounded Rectangle 159"/>
          <p:cNvSpPr/>
          <p:nvPr/>
        </p:nvSpPr>
        <p:spPr>
          <a:xfrm>
            <a:off x="2667000" y="3486150"/>
            <a:ext cx="1600200" cy="1257300"/>
          </a:xfrm>
          <a:prstGeom prst="roundRect">
            <a:avLst/>
          </a:prstGeom>
          <a:solidFill>
            <a:schemeClr val="bg1"/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" name="Rounded Rectangle 162"/>
          <p:cNvSpPr/>
          <p:nvPr/>
        </p:nvSpPr>
        <p:spPr>
          <a:xfrm>
            <a:off x="768882" y="3486150"/>
            <a:ext cx="1600200" cy="1257300"/>
          </a:xfrm>
          <a:prstGeom prst="roundRect">
            <a:avLst/>
          </a:prstGeom>
          <a:solidFill>
            <a:schemeClr val="bg1"/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7" name="Oval 166"/>
          <p:cNvSpPr/>
          <p:nvPr/>
        </p:nvSpPr>
        <p:spPr>
          <a:xfrm>
            <a:off x="76200" y="927101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 rot="16200000">
            <a:off x="438940" y="970761"/>
            <a:ext cx="265123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bject 183"/>
          <p:cNvSpPr txBox="1"/>
          <p:nvPr/>
        </p:nvSpPr>
        <p:spPr>
          <a:xfrm>
            <a:off x="2692402" y="742950"/>
            <a:ext cx="1574798" cy="1177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050" b="1" dirty="0"/>
              <a:t>2. Requirements Gathering</a:t>
            </a:r>
          </a:p>
          <a:p>
            <a:pPr algn="ctr"/>
            <a:endParaRPr lang="en-US" sz="200" b="1" dirty="0"/>
          </a:p>
          <a:p>
            <a:pPr marL="119063" indent="-68263">
              <a:buFont typeface="Arial" pitchFamily="34" charset="0"/>
              <a:buChar char="•"/>
            </a:pPr>
            <a:r>
              <a:rPr lang="en-US" sz="800" dirty="0"/>
              <a:t>Stakeholder Interviews, Meeting, and/or Survey</a:t>
            </a:r>
          </a:p>
          <a:p>
            <a:pPr marL="119063" indent="-68263">
              <a:buFont typeface="Arial" pitchFamily="34" charset="0"/>
              <a:buChar char="•"/>
            </a:pPr>
            <a:r>
              <a:rPr lang="en-US" sz="800" dirty="0"/>
              <a:t>Define success</a:t>
            </a:r>
          </a:p>
          <a:p>
            <a:pPr marL="119063" indent="-68263">
              <a:buFont typeface="Arial" pitchFamily="34" charset="0"/>
              <a:buChar char="•"/>
            </a:pPr>
            <a:r>
              <a:rPr lang="en-US" sz="800" dirty="0"/>
              <a:t>Discuss info needed to make business decisions</a:t>
            </a:r>
          </a:p>
          <a:p>
            <a:pPr marL="119063" indent="-68263">
              <a:buFont typeface="Arial" pitchFamily="34" charset="0"/>
              <a:buChar char="•"/>
            </a:pPr>
            <a:r>
              <a:rPr lang="en-US" sz="800" dirty="0"/>
              <a:t>Collect samples of existing dashboards and metrics currently tracked </a:t>
            </a:r>
          </a:p>
        </p:txBody>
      </p:sp>
      <p:sp>
        <p:nvSpPr>
          <p:cNvPr id="166" name="object 183"/>
          <p:cNvSpPr txBox="1"/>
          <p:nvPr/>
        </p:nvSpPr>
        <p:spPr>
          <a:xfrm>
            <a:off x="4495801" y="709226"/>
            <a:ext cx="1600199" cy="1177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050" b="1" dirty="0"/>
              <a:t>3. Metrics Alignment</a:t>
            </a:r>
          </a:p>
          <a:p>
            <a:pPr algn="ctr"/>
            <a:endParaRPr lang="en-US" sz="200" b="1" dirty="0"/>
          </a:p>
          <a:p>
            <a:pPr marL="119063" indent="-68263">
              <a:buFont typeface="Arial" pitchFamily="34" charset="0"/>
              <a:buChar char="•"/>
            </a:pPr>
            <a:r>
              <a:rPr lang="en-US" sz="800" dirty="0"/>
              <a:t>Metrics Ideation</a:t>
            </a:r>
          </a:p>
          <a:p>
            <a:pPr marL="119063" indent="-68263">
              <a:buFont typeface="Arial" pitchFamily="34" charset="0"/>
              <a:buChar char="•"/>
            </a:pPr>
            <a:r>
              <a:rPr lang="en-US" sz="800" dirty="0"/>
              <a:t>Prioritization of metrics</a:t>
            </a:r>
          </a:p>
          <a:p>
            <a:pPr marL="119063" indent="-68263">
              <a:buFont typeface="Arial" pitchFamily="34" charset="0"/>
              <a:buChar char="•"/>
            </a:pPr>
            <a:r>
              <a:rPr lang="en-US" sz="800" dirty="0"/>
              <a:t>Establish standard definitions</a:t>
            </a:r>
          </a:p>
          <a:p>
            <a:pPr marL="119063" indent="-68263">
              <a:buFont typeface="Arial" pitchFamily="34" charset="0"/>
              <a:buChar char="•"/>
            </a:pPr>
            <a:r>
              <a:rPr lang="en-US" sz="800" dirty="0"/>
              <a:t>Define exclusion criteria</a:t>
            </a:r>
          </a:p>
          <a:p>
            <a:pPr marL="119063" indent="-68263">
              <a:buFont typeface="Arial" pitchFamily="34" charset="0"/>
              <a:buChar char="•"/>
            </a:pPr>
            <a:r>
              <a:rPr lang="en-US" sz="800" dirty="0"/>
              <a:t>Determine scope of financial data </a:t>
            </a:r>
          </a:p>
          <a:p>
            <a:pPr marL="119063" indent="-68263">
              <a:buFont typeface="Arial" pitchFamily="34" charset="0"/>
              <a:buChar char="•"/>
            </a:pPr>
            <a:r>
              <a:rPr lang="en-US" sz="800" dirty="0"/>
              <a:t>Initial sketch wireframe mock-up of dashboard (consider audience levels)</a:t>
            </a:r>
          </a:p>
        </p:txBody>
      </p:sp>
      <p:sp>
        <p:nvSpPr>
          <p:cNvPr id="169" name="object 183"/>
          <p:cNvSpPr txBox="1"/>
          <p:nvPr/>
        </p:nvSpPr>
        <p:spPr>
          <a:xfrm>
            <a:off x="762000" y="2125267"/>
            <a:ext cx="1607081" cy="11464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050" b="1" dirty="0"/>
              <a:t>6. Test and Validation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Technical Test &amp; Evaluation Review:  Formally present prototype to project team and key stakeholders for thorough testing and validation of metrics and formulas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Solicit additional user needs related to visualizations and drill-down options</a:t>
            </a:r>
          </a:p>
        </p:txBody>
      </p:sp>
      <p:sp>
        <p:nvSpPr>
          <p:cNvPr id="170" name="object 183"/>
          <p:cNvSpPr txBox="1"/>
          <p:nvPr/>
        </p:nvSpPr>
        <p:spPr>
          <a:xfrm>
            <a:off x="2667000" y="2074534"/>
            <a:ext cx="1600200" cy="1177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050" b="1" dirty="0"/>
              <a:t>5. Prototyping</a:t>
            </a:r>
          </a:p>
          <a:p>
            <a:pPr algn="ctr"/>
            <a:endParaRPr lang="en-US" sz="200" b="1" dirty="0"/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Build prototype in Tableau with source data and formulas for computing each metric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Initial consideration of visualization and user interaction options, per mock-up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Validate each metric’s outputs with an SME</a:t>
            </a:r>
          </a:p>
        </p:txBody>
      </p:sp>
      <p:sp>
        <p:nvSpPr>
          <p:cNvPr id="171" name="object 183"/>
          <p:cNvSpPr txBox="1"/>
          <p:nvPr/>
        </p:nvSpPr>
        <p:spPr>
          <a:xfrm>
            <a:off x="4529666" y="2041040"/>
            <a:ext cx="1566334" cy="13003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050" b="1" dirty="0"/>
              <a:t>4. Data Sourcing</a:t>
            </a:r>
          </a:p>
          <a:p>
            <a:pPr algn="ctr"/>
            <a:endParaRPr lang="en-US" sz="200" b="1" dirty="0"/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Solicit advisory support with IS/Decision Support 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Obtain data from source of truth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Automate feeds if possible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Initial testing of joins, blends, aggregation, etc.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Escalate risks &amp; data integrity gaps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Identify existing reports to be retired/deprecated</a:t>
            </a:r>
          </a:p>
        </p:txBody>
      </p:sp>
      <p:sp>
        <p:nvSpPr>
          <p:cNvPr id="172" name="object 183"/>
          <p:cNvSpPr txBox="1"/>
          <p:nvPr/>
        </p:nvSpPr>
        <p:spPr>
          <a:xfrm>
            <a:off x="785817" y="3529593"/>
            <a:ext cx="1583265" cy="931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050" b="1" dirty="0"/>
              <a:t>7. Design Refinement</a:t>
            </a:r>
          </a:p>
          <a:p>
            <a:pPr algn="ctr"/>
            <a:endParaRPr lang="en-US" sz="200" b="1" dirty="0"/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Complete the Tableau build, incorporating feedback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Improve design for user-friendly interface and flow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Ensure aesthetic design matches MedStar standards</a:t>
            </a:r>
          </a:p>
        </p:txBody>
      </p:sp>
      <p:sp>
        <p:nvSpPr>
          <p:cNvPr id="173" name="object 183"/>
          <p:cNvSpPr txBox="1"/>
          <p:nvPr/>
        </p:nvSpPr>
        <p:spPr>
          <a:xfrm>
            <a:off x="2692402" y="3543301"/>
            <a:ext cx="1574798" cy="1054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050" b="1" dirty="0"/>
              <a:t>8. Pilot User Testing</a:t>
            </a:r>
          </a:p>
          <a:p>
            <a:pPr algn="ctr"/>
            <a:endParaRPr lang="en-US" sz="200" b="1" dirty="0"/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SMEs to pilot use of the dashboard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Pressure test it (try to “break it” and find defects)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Iterate and incorporate additional feedback into  the design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Establish security permissions for Tableau Server for end users</a:t>
            </a:r>
          </a:p>
        </p:txBody>
      </p:sp>
      <p:sp>
        <p:nvSpPr>
          <p:cNvPr id="174" name="object 183"/>
          <p:cNvSpPr txBox="1"/>
          <p:nvPr/>
        </p:nvSpPr>
        <p:spPr>
          <a:xfrm>
            <a:off x="4529666" y="3522271"/>
            <a:ext cx="1566334" cy="10926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050" b="1" dirty="0"/>
              <a:t>9. Go-Live and </a:t>
            </a:r>
            <a:br>
              <a:rPr lang="en-US" sz="1050" b="1" dirty="0"/>
            </a:br>
            <a:r>
              <a:rPr lang="en-US" sz="1050" b="1" dirty="0"/>
              <a:t>User Training</a:t>
            </a:r>
          </a:p>
          <a:p>
            <a:pPr algn="ctr"/>
            <a:endParaRPr lang="en-US" sz="200" b="1" dirty="0"/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Official publication of dashboard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Communicate to all stakeholders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Finalize user manual with metrics glossary and description of dashboard functionality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Conduct user training</a:t>
            </a:r>
          </a:p>
        </p:txBody>
      </p:sp>
      <p:cxnSp>
        <p:nvCxnSpPr>
          <p:cNvPr id="178" name="Straight Arrow Connector 177"/>
          <p:cNvCxnSpPr/>
          <p:nvPr/>
        </p:nvCxnSpPr>
        <p:spPr>
          <a:xfrm flipV="1">
            <a:off x="1683282" y="3314701"/>
            <a:ext cx="0" cy="171449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0" name="TextBox 179"/>
          <p:cNvSpPr txBox="1"/>
          <p:nvPr/>
        </p:nvSpPr>
        <p:spPr>
          <a:xfrm>
            <a:off x="1683282" y="3291840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Iteration</a:t>
            </a:r>
            <a:endParaRPr lang="en-US" sz="1000" i="1" dirty="0"/>
          </a:p>
        </p:txBody>
      </p:sp>
      <p:sp>
        <p:nvSpPr>
          <p:cNvPr id="150" name="Line Callout 2 149"/>
          <p:cNvSpPr/>
          <p:nvPr/>
        </p:nvSpPr>
        <p:spPr>
          <a:xfrm>
            <a:off x="1752600" y="457200"/>
            <a:ext cx="990600" cy="17145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4518"/>
              <a:gd name="adj6" fmla="val -30577"/>
            </a:avLst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Charter</a:t>
            </a:r>
            <a:endParaRPr lang="en-US" b="1" dirty="0"/>
          </a:p>
        </p:txBody>
      </p:sp>
      <p:sp>
        <p:nvSpPr>
          <p:cNvPr id="152" name="Line Callout 2 151"/>
          <p:cNvSpPr/>
          <p:nvPr/>
        </p:nvSpPr>
        <p:spPr>
          <a:xfrm>
            <a:off x="5486400" y="132531"/>
            <a:ext cx="1981200" cy="438150"/>
          </a:xfrm>
          <a:prstGeom prst="borderCallout2">
            <a:avLst>
              <a:gd name="adj1" fmla="val 18750"/>
              <a:gd name="adj2" fmla="val -2333"/>
              <a:gd name="adj3" fmla="val 18750"/>
              <a:gd name="adj4" fmla="val -9259"/>
              <a:gd name="adj5" fmla="val 124100"/>
              <a:gd name="adj6" fmla="val -12368"/>
            </a:avLst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marL="174625" indent="-114300">
              <a:buFont typeface="Arial" pitchFamily="34" charset="0"/>
              <a:buChar char="•"/>
            </a:pPr>
            <a:r>
              <a:rPr lang="en-US" sz="1050" b="1" dirty="0"/>
              <a:t>Metrics Glossary</a:t>
            </a:r>
          </a:p>
          <a:p>
            <a:pPr marL="174625" indent="-114300">
              <a:buFont typeface="Arial" pitchFamily="34" charset="0"/>
              <a:buChar char="•"/>
            </a:pPr>
            <a:r>
              <a:rPr lang="en-US" sz="1050" b="1" dirty="0"/>
              <a:t>Dashboard wireframe mock-up</a:t>
            </a:r>
            <a:endParaRPr lang="en-US" sz="1200" b="1" dirty="0"/>
          </a:p>
        </p:txBody>
      </p:sp>
      <p:sp>
        <p:nvSpPr>
          <p:cNvPr id="155" name="Line Callout 2 154"/>
          <p:cNvSpPr/>
          <p:nvPr/>
        </p:nvSpPr>
        <p:spPr>
          <a:xfrm>
            <a:off x="25400" y="1619250"/>
            <a:ext cx="660400" cy="647700"/>
          </a:xfrm>
          <a:prstGeom prst="borderCallout2">
            <a:avLst>
              <a:gd name="adj1" fmla="val 55781"/>
              <a:gd name="adj2" fmla="val 103452"/>
              <a:gd name="adj3" fmla="val 56782"/>
              <a:gd name="adj4" fmla="val 113749"/>
              <a:gd name="adj5" fmla="val 75469"/>
              <a:gd name="adj6" fmla="val 122705"/>
            </a:avLst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27432" rIns="0" rtlCol="0" anchor="ctr"/>
          <a:lstStyle/>
          <a:p>
            <a:r>
              <a:rPr lang="en-US" sz="1050" b="1" dirty="0"/>
              <a:t>Formal technical T&amp;E review</a:t>
            </a:r>
            <a:endParaRPr lang="en-US" sz="1200" b="1" dirty="0"/>
          </a:p>
        </p:txBody>
      </p:sp>
      <p:sp>
        <p:nvSpPr>
          <p:cNvPr id="162" name="Line Callout 2 161"/>
          <p:cNvSpPr/>
          <p:nvPr/>
        </p:nvSpPr>
        <p:spPr>
          <a:xfrm>
            <a:off x="8001000" y="3124200"/>
            <a:ext cx="1066800" cy="361950"/>
          </a:xfrm>
          <a:prstGeom prst="borderCallout2">
            <a:avLst>
              <a:gd name="adj1" fmla="val 52434"/>
              <a:gd name="adj2" fmla="val -1904"/>
              <a:gd name="adj3" fmla="val 54540"/>
              <a:gd name="adj4" fmla="val -13096"/>
              <a:gd name="adj5" fmla="val 119781"/>
              <a:gd name="adj6" fmla="val -20577"/>
            </a:avLst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Sustainability plan</a:t>
            </a:r>
            <a:endParaRPr lang="en-US" sz="1200" b="1" dirty="0"/>
          </a:p>
        </p:txBody>
      </p:sp>
      <p:sp>
        <p:nvSpPr>
          <p:cNvPr id="164" name="Line Callout 2 163"/>
          <p:cNvSpPr/>
          <p:nvPr/>
        </p:nvSpPr>
        <p:spPr>
          <a:xfrm>
            <a:off x="5029200" y="4800600"/>
            <a:ext cx="1447800" cy="285750"/>
          </a:xfrm>
          <a:prstGeom prst="borderCallout2">
            <a:avLst>
              <a:gd name="adj1" fmla="val 18750"/>
              <a:gd name="adj2" fmla="val -2544"/>
              <a:gd name="adj3" fmla="val 16083"/>
              <a:gd name="adj4" fmla="val -12456"/>
              <a:gd name="adj5" fmla="val -15745"/>
              <a:gd name="adj6" fmla="val -20850"/>
            </a:avLst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74625" indent="-114300">
              <a:buFont typeface="Arial" pitchFamily="34" charset="0"/>
              <a:buChar char="•"/>
            </a:pPr>
            <a:r>
              <a:rPr lang="en-US" sz="1100" b="1" dirty="0"/>
              <a:t>User manual</a:t>
            </a:r>
          </a:p>
          <a:p>
            <a:pPr marL="174625" indent="-114300">
              <a:buFont typeface="Arial" pitchFamily="34" charset="0"/>
              <a:buChar char="•"/>
            </a:pPr>
            <a:r>
              <a:rPr lang="en-US" sz="1100" b="1" dirty="0"/>
              <a:t>Training sessions</a:t>
            </a:r>
            <a:endParaRPr lang="en-US" sz="1400" b="1" dirty="0"/>
          </a:p>
        </p:txBody>
      </p:sp>
      <p:sp>
        <p:nvSpPr>
          <p:cNvPr id="165" name="Line Callout 2 164"/>
          <p:cNvSpPr/>
          <p:nvPr/>
        </p:nvSpPr>
        <p:spPr>
          <a:xfrm>
            <a:off x="1454682" y="4800600"/>
            <a:ext cx="2050518" cy="285750"/>
          </a:xfrm>
          <a:prstGeom prst="borderCallout2">
            <a:avLst>
              <a:gd name="adj1" fmla="val 38750"/>
              <a:gd name="adj2" fmla="val -1597"/>
              <a:gd name="adj3" fmla="val 38750"/>
              <a:gd name="adj4" fmla="val -7842"/>
              <a:gd name="adj5" fmla="val -15862"/>
              <a:gd name="adj6" fmla="val -12421"/>
            </a:avLst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Near-finalized analytical product</a:t>
            </a:r>
            <a:endParaRPr lang="en-US" sz="1200" b="1" dirty="0"/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2335528" y="3589882"/>
            <a:ext cx="381000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2263140" y="3361998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Iteration</a:t>
            </a:r>
            <a:endParaRPr lang="en-US" sz="1000" i="1" dirty="0"/>
          </a:p>
        </p:txBody>
      </p:sp>
      <p:sp>
        <p:nvSpPr>
          <p:cNvPr id="185" name="Right Arrow 184"/>
          <p:cNvSpPr/>
          <p:nvPr/>
        </p:nvSpPr>
        <p:spPr>
          <a:xfrm>
            <a:off x="7426806" y="3771900"/>
            <a:ext cx="1717194" cy="933450"/>
          </a:xfrm>
          <a:prstGeom prst="rightArrow">
            <a:avLst>
              <a:gd name="adj1" fmla="val 50000"/>
              <a:gd name="adj2" fmla="val 33396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0">
                <a:schemeClr val="accent3">
                  <a:lumMod val="40000"/>
                  <a:lumOff val="60000"/>
                </a:schemeClr>
              </a:gs>
              <a:gs pos="100000">
                <a:srgbClr val="92D050"/>
              </a:gs>
            </a:gsLst>
            <a:lin ang="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ounded Rectangle 148"/>
          <p:cNvSpPr/>
          <p:nvPr/>
        </p:nvSpPr>
        <p:spPr>
          <a:xfrm>
            <a:off x="6248400" y="3486150"/>
            <a:ext cx="1600200" cy="1257300"/>
          </a:xfrm>
          <a:prstGeom prst="roundRect">
            <a:avLst/>
          </a:prstGeom>
          <a:solidFill>
            <a:schemeClr val="bg1"/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" name="object 183"/>
          <p:cNvSpPr txBox="1"/>
          <p:nvPr/>
        </p:nvSpPr>
        <p:spPr>
          <a:xfrm>
            <a:off x="6264789" y="3523722"/>
            <a:ext cx="1583811" cy="1215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050" b="1" dirty="0"/>
              <a:t>10.  Maintenance &amp; Troubleshooting</a:t>
            </a:r>
          </a:p>
          <a:p>
            <a:pPr algn="ctr"/>
            <a:endParaRPr lang="en-US" sz="200" b="1" dirty="0"/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Address user questions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Resolve system bugs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Build enhancements as requested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800" dirty="0"/>
              <a:t>Establish plan for formal hand-off to discipline, including data governance and dashboard</a:t>
            </a:r>
            <a:br>
              <a:rPr lang="en-US" sz="800" dirty="0"/>
            </a:br>
            <a:r>
              <a:rPr lang="en-US" sz="800" dirty="0"/>
              <a:t> sustainability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7848600" y="3956458"/>
            <a:ext cx="12443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Operations-owned sustainability &amp; governance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7620000" y="742950"/>
            <a:ext cx="1066800" cy="285750"/>
          </a:xfrm>
          <a:prstGeom prst="roundRect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Major Deliverable</a:t>
            </a:r>
            <a:endParaRPr lang="en-US" sz="1200" b="1" dirty="0"/>
          </a:p>
        </p:txBody>
      </p:sp>
      <p:sp>
        <p:nvSpPr>
          <p:cNvPr id="188" name="TextBox 187"/>
          <p:cNvSpPr txBox="1"/>
          <p:nvPr/>
        </p:nvSpPr>
        <p:spPr>
          <a:xfrm>
            <a:off x="7696200" y="45339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Legend</a:t>
            </a:r>
          </a:p>
        </p:txBody>
      </p:sp>
      <p:cxnSp>
        <p:nvCxnSpPr>
          <p:cNvPr id="190" name="Elbow Connector 189"/>
          <p:cNvCxnSpPr/>
          <p:nvPr/>
        </p:nvCxnSpPr>
        <p:spPr>
          <a:xfrm rot="16200000" flipH="1">
            <a:off x="6266315" y="1152351"/>
            <a:ext cx="310917" cy="329967"/>
          </a:xfrm>
          <a:prstGeom prst="bentConnector3">
            <a:avLst>
              <a:gd name="adj1" fmla="val -2614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Elbow Connector 200"/>
          <p:cNvCxnSpPr/>
          <p:nvPr/>
        </p:nvCxnSpPr>
        <p:spPr>
          <a:xfrm rot="10800000" flipV="1">
            <a:off x="6172200" y="2343151"/>
            <a:ext cx="432036" cy="253766"/>
          </a:xfrm>
          <a:prstGeom prst="bentConnector3">
            <a:avLst>
              <a:gd name="adj1" fmla="val -485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Elbow Connector 203"/>
          <p:cNvCxnSpPr/>
          <p:nvPr/>
        </p:nvCxnSpPr>
        <p:spPr>
          <a:xfrm rot="5400000">
            <a:off x="315811" y="2660535"/>
            <a:ext cx="368068" cy="304799"/>
          </a:xfrm>
          <a:prstGeom prst="bentConnector3">
            <a:avLst>
              <a:gd name="adj1" fmla="val 428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Elbow Connector 209"/>
          <p:cNvCxnSpPr/>
          <p:nvPr/>
        </p:nvCxnSpPr>
        <p:spPr>
          <a:xfrm>
            <a:off x="338356" y="4000500"/>
            <a:ext cx="381002" cy="196618"/>
          </a:xfrm>
          <a:prstGeom prst="bentConnector3">
            <a:avLst>
              <a:gd name="adj1" fmla="val -642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" name="Line Callout 2 214"/>
          <p:cNvSpPr/>
          <p:nvPr/>
        </p:nvSpPr>
        <p:spPr>
          <a:xfrm>
            <a:off x="6400800" y="2876550"/>
            <a:ext cx="1295400" cy="381000"/>
          </a:xfrm>
          <a:prstGeom prst="borderCallout2">
            <a:avLst>
              <a:gd name="adj1" fmla="val 24750"/>
              <a:gd name="adj2" fmla="val -3627"/>
              <a:gd name="adj3" fmla="val 24750"/>
              <a:gd name="adj4" fmla="val -14314"/>
              <a:gd name="adj5" fmla="val -2216"/>
              <a:gd name="adj6" fmla="val -23728"/>
            </a:avLst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27432" rIns="0" rtlCol="0" anchor="ctr"/>
          <a:lstStyle/>
          <a:p>
            <a:pPr marL="174625" indent="-120650">
              <a:buFont typeface="Arial" pitchFamily="34" charset="0"/>
              <a:buChar char="•"/>
            </a:pPr>
            <a:r>
              <a:rPr lang="en-US" sz="1050" b="1" dirty="0"/>
              <a:t>Data Flow Diagram</a:t>
            </a:r>
          </a:p>
          <a:p>
            <a:pPr marL="174625" indent="-120650">
              <a:buFont typeface="Arial" pitchFamily="34" charset="0"/>
              <a:buChar char="•"/>
            </a:pPr>
            <a:r>
              <a:rPr lang="en-US" sz="1050" b="1" dirty="0"/>
              <a:t>Data specs</a:t>
            </a:r>
            <a:endParaRPr lang="en-US" sz="1200" b="1" dirty="0"/>
          </a:p>
        </p:txBody>
      </p:sp>
      <p:sp>
        <p:nvSpPr>
          <p:cNvPr id="216" name="Can 215"/>
          <p:cNvSpPr/>
          <p:nvPr/>
        </p:nvSpPr>
        <p:spPr>
          <a:xfrm rot="5400000">
            <a:off x="7915275" y="485775"/>
            <a:ext cx="400050" cy="1600200"/>
          </a:xfrm>
          <a:prstGeom prst="can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Planning</a:t>
            </a:r>
            <a:r>
              <a:rPr lang="en-US" sz="900" b="1" dirty="0"/>
              <a:t> </a:t>
            </a:r>
            <a:r>
              <a:rPr lang="en-US" sz="900" b="1" dirty="0">
                <a:solidFill>
                  <a:schemeClr val="bg1"/>
                </a:solidFill>
              </a:rPr>
              <a:t>Stages (Steps 1-3)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217" name="Can 216"/>
          <p:cNvSpPr/>
          <p:nvPr/>
        </p:nvSpPr>
        <p:spPr>
          <a:xfrm rot="5400000">
            <a:off x="7915275" y="942975"/>
            <a:ext cx="400050" cy="1600200"/>
          </a:xfrm>
          <a:prstGeom prst="ca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Data Sourcing &amp; </a:t>
            </a:r>
          </a:p>
          <a:p>
            <a:pPr algn="ctr"/>
            <a:r>
              <a:rPr lang="en-US" sz="900" b="1">
                <a:solidFill>
                  <a:schemeClr val="bg1"/>
                </a:solidFill>
              </a:rPr>
              <a:t>Core Development</a:t>
            </a:r>
            <a:endParaRPr lang="en-US" sz="900" b="1" dirty="0">
              <a:solidFill>
                <a:schemeClr val="bg1"/>
              </a:solidFill>
            </a:endParaRPr>
          </a:p>
          <a:p>
            <a:pPr algn="ctr"/>
            <a:r>
              <a:rPr lang="en-US" sz="900" b="1" dirty="0">
                <a:solidFill>
                  <a:schemeClr val="bg1"/>
                </a:solidFill>
              </a:rPr>
              <a:t>Stages (Steps 4-6)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218" name="Can 217"/>
          <p:cNvSpPr/>
          <p:nvPr/>
        </p:nvSpPr>
        <p:spPr>
          <a:xfrm rot="5400000">
            <a:off x="7915275" y="1400175"/>
            <a:ext cx="400050" cy="1600200"/>
          </a:xfrm>
          <a:prstGeom prst="ca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900" b="1" dirty="0"/>
              <a:t>Late-Stage Development</a:t>
            </a:r>
          </a:p>
          <a:p>
            <a:pPr algn="ctr"/>
            <a:r>
              <a:rPr lang="en-US" sz="900" b="1" dirty="0"/>
              <a:t>&amp; Roll-Out (Steps 7-10)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282952755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6FBF4-A884-4A96-A3C0-0B03DA695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ECFC7-B4B0-4178-A361-E2A543234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Performance Improvement Philosophy</a:t>
            </a:r>
          </a:p>
          <a:p>
            <a:r>
              <a:rPr lang="en-US" dirty="0"/>
              <a:t>Integrated Analytics and PI</a:t>
            </a:r>
          </a:p>
          <a:p>
            <a:r>
              <a:rPr lang="en-US" dirty="0"/>
              <a:t>Analytics Journey</a:t>
            </a:r>
          </a:p>
          <a:p>
            <a:r>
              <a:rPr lang="en-US" dirty="0"/>
              <a:t>Key Attributes of Development</a:t>
            </a:r>
          </a:p>
          <a:p>
            <a:r>
              <a:rPr lang="en-US" dirty="0"/>
              <a:t>Deployment and Engagement</a:t>
            </a:r>
          </a:p>
          <a:p>
            <a:r>
              <a:rPr lang="en-US" dirty="0"/>
              <a:t>Use Case – OR Expense Analytics</a:t>
            </a:r>
          </a:p>
          <a:p>
            <a:r>
              <a:rPr lang="en-US" dirty="0"/>
              <a:t>Future State</a:t>
            </a:r>
          </a:p>
        </p:txBody>
      </p:sp>
    </p:spTree>
    <p:extLst>
      <p:ext uri="{BB962C8B-B14F-4D97-AF65-F5344CB8AC3E}">
        <p14:creationId xmlns:p14="http://schemas.microsoft.com/office/powerpoint/2010/main" val="3742136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D67E-CD3C-4865-8800-B3F5CA9C0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95752"/>
            <a:ext cx="4527333" cy="357044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500" dirty="0"/>
              <a:t>The largest healthcare provider in Maryland and the Washington, D.C., region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500" dirty="0"/>
              <a:t>10 hospitals and over 300 sites in MedStar’s Distributed Care Delivery Network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500" dirty="0"/>
              <a:t>Over 30,000 associates and 4,700 affiliated physicians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500" dirty="0"/>
              <a:t>$5.6B in revenue, not-for-profit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500" dirty="0"/>
              <a:t>Official healthcare partner of the Ravens, Orioles, and Capitals organizations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7E82B-114A-4879-B981-55FEAAE92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90708" y="4869656"/>
            <a:ext cx="3672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002664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B8DEE4-E1CE-D843-93C6-BCDE319A683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C957E9-7099-4877-A760-7913517B33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832"/>
          <a:stretch/>
        </p:blipFill>
        <p:spPr>
          <a:xfrm>
            <a:off x="4805744" y="350646"/>
            <a:ext cx="2984186" cy="37971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8697A25-EE3B-419D-8B89-4422C2B2B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MedStar Health, Inc.</a:t>
            </a:r>
          </a:p>
        </p:txBody>
      </p:sp>
    </p:spTree>
    <p:extLst>
      <p:ext uri="{BB962C8B-B14F-4D97-AF65-F5344CB8AC3E}">
        <p14:creationId xmlns:p14="http://schemas.microsoft.com/office/powerpoint/2010/main" val="2937238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4D9E6-0DFB-452F-9C7F-3C45166F7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709" y="2343150"/>
            <a:ext cx="7262091" cy="229807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Established in 2016 as part of the MedStar Performance Transformation 2020 strategy; re-branded as Performance Improvement (PI) in 2017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21 full-time team members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Strong and varied mix of expertise in healthcare, systems engineering, project management, consulting, data analytics, Lean, and Six Sigma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Manage over 20 on-going programs and projects in clinical and operational environments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EA17B-1147-423B-9746-099F54F12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90708" y="4869656"/>
            <a:ext cx="3672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002664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B8DEE4-E1CE-D843-93C6-BCDE319A683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03AEA9-4A95-47AE-933E-BF9ECB531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4" t="19709" b="39311"/>
          <a:stretch/>
        </p:blipFill>
        <p:spPr>
          <a:xfrm>
            <a:off x="1447800" y="725152"/>
            <a:ext cx="5994501" cy="15417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547AAD8-3D91-49FA-93BB-2EAC635A9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MedStar’s Performance Improvement Team</a:t>
            </a:r>
          </a:p>
        </p:txBody>
      </p:sp>
    </p:spTree>
    <p:extLst>
      <p:ext uri="{BB962C8B-B14F-4D97-AF65-F5344CB8AC3E}">
        <p14:creationId xmlns:p14="http://schemas.microsoft.com/office/powerpoint/2010/main" val="3493750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01EA-787C-4A95-A70F-B5746D8A2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Improvement Philosophy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31BC0AF1-5A98-4560-BF8C-0EBB3512F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5994" y="959697"/>
            <a:ext cx="3608406" cy="686704"/>
          </a:xfrm>
          <a:prstGeom prst="rect">
            <a:avLst/>
          </a:prstGeom>
          <a:solidFill>
            <a:srgbClr val="FCD900"/>
          </a:solidFill>
          <a:ln/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Vision: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a market leader and high-performing Performance Improvement Team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DE43080-66AD-4361-9D0A-AB783F6B7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650" y="957143"/>
            <a:ext cx="3791236" cy="685800"/>
          </a:xfrm>
          <a:prstGeom prst="rect">
            <a:avLst/>
          </a:prstGeom>
          <a:solidFill>
            <a:srgbClr val="FCD900"/>
          </a:solidFill>
          <a:ln/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Mission: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advance High Reliability Organization (HRO) in MedStar through a culture of continuous improvement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7DB71A4-2BF0-44D3-B1EF-76E269C06B1F}"/>
              </a:ext>
            </a:extLst>
          </p:cNvPr>
          <p:cNvCxnSpPr>
            <a:cxnSpLocks/>
          </p:cNvCxnSpPr>
          <p:nvPr/>
        </p:nvCxnSpPr>
        <p:spPr>
          <a:xfrm>
            <a:off x="606596" y="2304988"/>
            <a:ext cx="3791236" cy="24219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14FB525-A981-40C6-A72F-6BF32C26E303}"/>
              </a:ext>
            </a:extLst>
          </p:cNvPr>
          <p:cNvGrpSpPr/>
          <p:nvPr/>
        </p:nvGrpSpPr>
        <p:grpSpPr>
          <a:xfrm>
            <a:off x="526650" y="1885950"/>
            <a:ext cx="3791236" cy="1819485"/>
            <a:chOff x="526650" y="1962150"/>
            <a:chExt cx="3791236" cy="181948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D6B11D-1DA3-4AB1-92C5-DE5A8A8E6EBF}"/>
                </a:ext>
              </a:extLst>
            </p:cNvPr>
            <p:cNvSpPr txBox="1"/>
            <p:nvPr/>
          </p:nvSpPr>
          <p:spPr>
            <a:xfrm>
              <a:off x="526650" y="1962150"/>
              <a:ext cx="37912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sz="1600" b="1" kern="0" dirty="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Performance</a:t>
              </a:r>
              <a:r>
                <a:rPr lang="en-US" sz="1600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Improvement </a:t>
              </a:r>
              <a:r>
                <a:rPr lang="en-US" sz="1600" b="1" kern="0" dirty="0">
                  <a:solidFill>
                    <a:prstClr val="black"/>
                  </a:solidFill>
                  <a:latin typeface="Calibri"/>
                </a:rPr>
                <a:t>is a </a:t>
              </a:r>
              <a:r>
                <a:rPr lang="en-US" sz="1600" b="1" kern="0" dirty="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Process</a:t>
              </a:r>
              <a:r>
                <a:rPr lang="en-US" sz="1600" b="1" kern="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AFEFC3-D2EE-4C8D-8AC7-7034922077C1}"/>
                </a:ext>
              </a:extLst>
            </p:cNvPr>
            <p:cNvSpPr txBox="1"/>
            <p:nvPr/>
          </p:nvSpPr>
          <p:spPr>
            <a:xfrm>
              <a:off x="526650" y="2458196"/>
              <a:ext cx="3791236" cy="1323439"/>
            </a:xfrm>
            <a:prstGeom prst="rect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Calibri"/>
                </a:rPr>
                <a:t>A business </a:t>
              </a:r>
              <a:r>
                <a:rPr lang="en-US" sz="1600" b="1" kern="0" dirty="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methodology</a:t>
              </a:r>
              <a:r>
                <a:rPr lang="en-US" sz="1600" b="1" kern="0" dirty="0">
                  <a:solidFill>
                    <a:prstClr val="black"/>
                  </a:solidFill>
                  <a:latin typeface="Calibri"/>
                </a:rPr>
                <a:t> to measure current performance outcomes and develop or modify existing processes to increase the </a:t>
              </a:r>
              <a:r>
                <a:rPr lang="en-US" sz="1600" b="1" kern="0" dirty="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efficiency and effectiveness </a:t>
              </a:r>
              <a:r>
                <a:rPr lang="en-US" sz="1600" b="1" kern="0" dirty="0">
                  <a:solidFill>
                    <a:prstClr val="black"/>
                  </a:solidFill>
                  <a:latin typeface="Calibri"/>
                </a:rPr>
                <a:t>of said processes and business functions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2CE435D-28EA-4710-92EF-F2C46496AA3E}"/>
              </a:ext>
            </a:extLst>
          </p:cNvPr>
          <p:cNvSpPr txBox="1"/>
          <p:nvPr/>
        </p:nvSpPr>
        <p:spPr>
          <a:xfrm>
            <a:off x="4724400" y="3203482"/>
            <a:ext cx="150233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en-US" sz="2400" kern="0" dirty="0">
                <a:solidFill>
                  <a:prstClr val="white"/>
                </a:solidFill>
                <a:latin typeface="Calibri"/>
              </a:rPr>
              <a:t>Capability</a:t>
            </a:r>
          </a:p>
          <a:p>
            <a:pPr algn="ctr" defTabSz="914378">
              <a:defRPr/>
            </a:pPr>
            <a:r>
              <a:rPr lang="en-US" sz="1100" kern="0" dirty="0">
                <a:solidFill>
                  <a:prstClr val="white"/>
                </a:solidFill>
                <a:latin typeface="Calibri"/>
              </a:rPr>
              <a:t>(Tools &amp; Methodology)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218895-BBA8-474A-B14D-0F622D8AB6D6}"/>
              </a:ext>
            </a:extLst>
          </p:cNvPr>
          <p:cNvCxnSpPr>
            <a:cxnSpLocks/>
          </p:cNvCxnSpPr>
          <p:nvPr/>
        </p:nvCxnSpPr>
        <p:spPr>
          <a:xfrm>
            <a:off x="4925994" y="2317035"/>
            <a:ext cx="3433012" cy="23348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5407DAE-51D7-4522-B99B-610B473D25D4}"/>
              </a:ext>
            </a:extLst>
          </p:cNvPr>
          <p:cNvGrpSpPr/>
          <p:nvPr/>
        </p:nvGrpSpPr>
        <p:grpSpPr>
          <a:xfrm>
            <a:off x="4724400" y="1915369"/>
            <a:ext cx="3843556" cy="1799381"/>
            <a:chOff x="4724400" y="1991569"/>
            <a:chExt cx="3843556" cy="179938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ACA644-49CA-4342-81B0-4DBB3FEECDED}"/>
                </a:ext>
              </a:extLst>
            </p:cNvPr>
            <p:cNvSpPr txBox="1"/>
            <p:nvPr/>
          </p:nvSpPr>
          <p:spPr>
            <a:xfrm>
              <a:off x="4930320" y="1991569"/>
              <a:ext cx="3433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sz="1600" b="1" kern="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Continuous</a:t>
              </a:r>
              <a:r>
                <a:rPr lang="en-US" sz="1600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Improvement </a:t>
              </a:r>
              <a:r>
                <a:rPr lang="en-US" sz="1600" b="1" kern="0" dirty="0">
                  <a:solidFill>
                    <a:prstClr val="black"/>
                  </a:solidFill>
                  <a:latin typeface="Calibri"/>
                </a:rPr>
                <a:t>is a </a:t>
              </a:r>
              <a:r>
                <a:rPr lang="en-US" sz="1600" b="1" kern="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Culture</a:t>
              </a:r>
              <a:r>
                <a:rPr lang="en-US" sz="1600" b="1" kern="0" dirty="0">
                  <a:solidFill>
                    <a:prstClr val="black"/>
                  </a:solidFill>
                  <a:latin typeface="Calibri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7DD4F7F-17C3-441A-969B-2B7FEBC25CEA}"/>
                </a:ext>
              </a:extLst>
            </p:cNvPr>
            <p:cNvSpPr txBox="1"/>
            <p:nvPr/>
          </p:nvSpPr>
          <p:spPr>
            <a:xfrm>
              <a:off x="4724400" y="2467511"/>
              <a:ext cx="38435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Calibri"/>
                </a:rPr>
                <a:t>A business </a:t>
              </a:r>
              <a:r>
                <a:rPr lang="en-US" sz="1600" b="1" kern="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mindset </a:t>
              </a:r>
              <a:r>
                <a:rPr lang="en-US" sz="1600" b="1" kern="0" dirty="0">
                  <a:solidFill>
                    <a:prstClr val="black"/>
                  </a:solidFill>
                  <a:latin typeface="Calibri"/>
                </a:rPr>
                <a:t>and set of behaviors that seek to indefinitely improve a business and deliver product/service </a:t>
              </a:r>
              <a:r>
                <a:rPr lang="en-US" sz="1600" b="1" kern="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excellence</a:t>
              </a:r>
              <a:r>
                <a:rPr lang="en-US" sz="1600" b="1" kern="0" dirty="0">
                  <a:solidFill>
                    <a:prstClr val="black"/>
                  </a:solidFill>
                  <a:latin typeface="Calibri"/>
                </a:rPr>
                <a:t> of an organization through transactional and transformational change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8FD191E-CD60-409D-93D7-88542B85A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81" y="3783895"/>
            <a:ext cx="6920837" cy="74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4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08777-3DD7-4F6C-9CDC-7A708625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Analytics &amp; Performance Improvement</a:t>
            </a:r>
          </a:p>
        </p:txBody>
      </p:sp>
      <p:pic>
        <p:nvPicPr>
          <p:cNvPr id="13" name="Content Placeholder 10">
            <a:extLst>
              <a:ext uri="{FF2B5EF4-FFF2-40B4-BE49-F238E27FC236}">
                <a16:creationId xmlns:a16="http://schemas.microsoft.com/office/drawing/2014/main" id="{63A28790-4742-4834-ACB7-F1C3AEFFD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5" y="1919438"/>
            <a:ext cx="876300" cy="7334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6FDE5B-C1DE-42C3-A709-CEADA992D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01560"/>
            <a:ext cx="1200150" cy="781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200A27-41C2-44A4-856F-B4AC61D4C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49" y="2952750"/>
            <a:ext cx="1076325" cy="762000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EF2DAD3D-BA59-4951-9D86-366F9FEEA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636" y="927259"/>
            <a:ext cx="1171575" cy="7905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8BA53A-D8E1-4873-80A8-142105DB0F97}"/>
              </a:ext>
            </a:extLst>
          </p:cNvPr>
          <p:cNvSpPr txBox="1"/>
          <p:nvPr/>
        </p:nvSpPr>
        <p:spPr>
          <a:xfrm>
            <a:off x="7427625" y="1062991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Dashboards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4BC786-56E4-4724-A4BC-E67714D83FBD}"/>
              </a:ext>
            </a:extLst>
          </p:cNvPr>
          <p:cNvSpPr txBox="1"/>
          <p:nvPr/>
        </p:nvSpPr>
        <p:spPr>
          <a:xfrm>
            <a:off x="7427625" y="295275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 Analytics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CF23DB-8D07-4295-823E-5F6B69574A32}"/>
              </a:ext>
            </a:extLst>
          </p:cNvPr>
          <p:cNvSpPr txBox="1"/>
          <p:nvPr/>
        </p:nvSpPr>
        <p:spPr>
          <a:xfrm>
            <a:off x="7422217" y="4050246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Predictive Analytics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8EF6F9-2917-4379-AB7B-F3C7947FEE6A}"/>
              </a:ext>
            </a:extLst>
          </p:cNvPr>
          <p:cNvSpPr txBox="1"/>
          <p:nvPr/>
        </p:nvSpPr>
        <p:spPr>
          <a:xfrm>
            <a:off x="7422217" y="1993762"/>
            <a:ext cx="1754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Support Tools 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545757C-6E87-41D3-AB08-C7F6B8FB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0465"/>
            <a:ext cx="5497386" cy="3394472"/>
          </a:xfrm>
        </p:spPr>
        <p:txBody>
          <a:bodyPr>
            <a:normAutofit/>
          </a:bodyPr>
          <a:lstStyle/>
          <a:p>
            <a:r>
              <a:rPr lang="en-US" dirty="0"/>
              <a:t>Support and nurture a culture of data-based decision making across MedStar</a:t>
            </a:r>
          </a:p>
          <a:p>
            <a:pPr lvl="1"/>
            <a:r>
              <a:rPr lang="en-US" dirty="0"/>
              <a:t>Enabler of a high-reliability organization</a:t>
            </a:r>
          </a:p>
          <a:p>
            <a:r>
              <a:rPr lang="en-US" dirty="0"/>
              <a:t>Provide analytical guidance and thought partnership for driving performance improvement</a:t>
            </a:r>
          </a:p>
          <a:p>
            <a:r>
              <a:rPr lang="en-US" dirty="0"/>
              <a:t>Shed light on data insights, patterns, and root causes of problems</a:t>
            </a:r>
          </a:p>
          <a:p>
            <a:r>
              <a:rPr lang="en-US" dirty="0"/>
              <a:t>Build self-serve analytical decision-support products to support continuous improvement</a:t>
            </a:r>
          </a:p>
        </p:txBody>
      </p:sp>
    </p:spTree>
    <p:extLst>
      <p:ext uri="{BB962C8B-B14F-4D97-AF65-F5344CB8AC3E}">
        <p14:creationId xmlns:p14="http://schemas.microsoft.com/office/powerpoint/2010/main" val="691734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262617"/>
            <a:ext cx="8686800" cy="8808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4931718"/>
            <a:ext cx="5867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Adapted from:  </a:t>
            </a:r>
            <a:r>
              <a:rPr lang="en-US" sz="900" dirty="0" err="1"/>
              <a:t>Kuhnen</a:t>
            </a:r>
            <a:r>
              <a:rPr lang="en-US" sz="900" dirty="0"/>
              <a:t>, G. (2017). </a:t>
            </a:r>
            <a:r>
              <a:rPr lang="en-US" sz="900" i="1" dirty="0"/>
              <a:t>Business intelligence maturity model. </a:t>
            </a:r>
            <a:r>
              <a:rPr lang="en-US" sz="900" dirty="0"/>
              <a:t>Advisory Board. Advisory.com.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425457"/>
              </p:ext>
            </p:extLst>
          </p:nvPr>
        </p:nvGraphicFramePr>
        <p:xfrm>
          <a:off x="152400" y="511557"/>
          <a:ext cx="8839200" cy="44423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3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5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16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21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Level 1</a:t>
                      </a:r>
                    </a:p>
                    <a:p>
                      <a:pPr algn="ctr"/>
                      <a:r>
                        <a:rPr lang="en-US" sz="1400" b="1" dirty="0"/>
                        <a:t>Fragmented</a:t>
                      </a:r>
                    </a:p>
                  </a:txBody>
                  <a:tcPr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Level 2</a:t>
                      </a:r>
                    </a:p>
                    <a:p>
                      <a:pPr algn="ctr"/>
                      <a:r>
                        <a:rPr lang="en-US" sz="1400" b="1" dirty="0"/>
                        <a:t>Enterprise Perspective</a:t>
                      </a:r>
                    </a:p>
                  </a:txBody>
                  <a:tcPr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Level 3</a:t>
                      </a:r>
                    </a:p>
                    <a:p>
                      <a:pPr algn="ctr"/>
                      <a:r>
                        <a:rPr lang="en-US" sz="1400" b="1" dirty="0"/>
                        <a:t>Advanced Analytics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Level 4</a:t>
                      </a:r>
                    </a:p>
                    <a:p>
                      <a:pPr marL="0" indent="0" algn="ctr">
                        <a:tabLst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Intelligent Process Automation</a:t>
                      </a:r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4228">
                <a:tc>
                  <a:txBody>
                    <a:bodyPr/>
                    <a:lstStyle/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400" dirty="0"/>
                        <a:t>Local reporting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400" dirty="0"/>
                        <a:t>No governance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400" dirty="0"/>
                        <a:t>Basic</a:t>
                      </a:r>
                      <a:r>
                        <a:rPr lang="en-US" sz="1400" baseline="0" dirty="0"/>
                        <a:t> descriptive data</a:t>
                      </a:r>
                    </a:p>
                    <a:p>
                      <a:pPr marL="111125" indent="-111125" algn="l">
                        <a:buFont typeface="Arial" pitchFamily="34" charset="0"/>
                        <a:buChar char="•"/>
                      </a:pPr>
                      <a:r>
                        <a:rPr lang="en-US" sz="1400" baseline="0" dirty="0"/>
                        <a:t>Low data literacy</a:t>
                      </a:r>
                      <a:endParaRPr lang="en-US" sz="1400" dirty="0"/>
                    </a:p>
                  </a:txBody>
                  <a:tcPr marL="27432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-114300" algn="l">
                        <a:buFont typeface="Arial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Collective strategy 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with standardized enterprise KPIs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4300" indent="-114300" algn="l">
                        <a:buFont typeface="Arial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Situation awareness and visibility to results on a system-level,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entity level, and local level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4300" indent="-114300" algn="l">
                        <a:buFont typeface="Arial" pitchFamily="34" charset="0"/>
                        <a:buChar char="•"/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Self-service drill-down and trending</a:t>
                      </a:r>
                    </a:p>
                    <a:p>
                      <a:pPr marL="114300" indent="-114300" algn="l">
                        <a:buFont typeface="Arial" pitchFamily="34" charset="0"/>
                        <a:buChar char="•"/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Goals aligned with organizational strategy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-114300" algn="l">
                        <a:buFont typeface="Arial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Advanced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algorithms and statistics enable enriched data for transformational insights and process optimization</a:t>
                      </a:r>
                    </a:p>
                    <a:p>
                      <a:pPr marL="114300" indent="-114300" algn="l">
                        <a:buFont typeface="Arial" pitchFamily="34" charset="0"/>
                        <a:buChar char="•"/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Broad data literacy established in end users</a:t>
                      </a:r>
                    </a:p>
                    <a:p>
                      <a:pPr marL="114300" indent="-114300" algn="l">
                        <a:buFont typeface="Arial" pitchFamily="34" charset="0"/>
                        <a:buChar char="•"/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Data-driven simulations support decision-making</a:t>
                      </a:r>
                    </a:p>
                    <a:p>
                      <a:pPr marL="114300" indent="-114300" algn="l">
                        <a:buFont typeface="Arial" pitchFamily="34" charset="0"/>
                        <a:buChar char="•"/>
                      </a:pP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indent="-107950" algn="l">
                        <a:buFont typeface="Arial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Business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clinical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ecision algorithms</a:t>
                      </a:r>
                    </a:p>
                    <a:p>
                      <a:pPr marL="168275" indent="-107950" algn="l">
                        <a:buFont typeface="Arial" pitchFamily="34" charset="0"/>
                        <a:buChar char="•"/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Resource and expense optimization</a:t>
                      </a:r>
                    </a:p>
                    <a:p>
                      <a:pPr marL="168275" indent="-107950" algn="l">
                        <a:buFont typeface="Arial" pitchFamily="34" charset="0"/>
                        <a:buChar char="•"/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Used in real-time operational situations</a:t>
                      </a:r>
                    </a:p>
                    <a:p>
                      <a:pPr marL="114300" indent="-53975" algn="l">
                        <a:buFont typeface="Arial" pitchFamily="34" charset="0"/>
                        <a:buNone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1" baseline="0" dirty="0"/>
                    </a:p>
                    <a:p>
                      <a:pPr algn="ctr"/>
                      <a:endParaRPr lang="en-US" sz="2000" b="1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Up Arrow 8"/>
          <p:cNvSpPr/>
          <p:nvPr/>
        </p:nvSpPr>
        <p:spPr>
          <a:xfrm rot="4561595">
            <a:off x="4434289" y="-1105100"/>
            <a:ext cx="304800" cy="9280973"/>
          </a:xfrm>
          <a:prstGeom prst="upArrow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96FEC4-DFC6-49DF-9CAD-E81673A21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530607"/>
          </a:xfrm>
        </p:spPr>
        <p:txBody>
          <a:bodyPr/>
          <a:lstStyle/>
          <a:p>
            <a:r>
              <a:rPr lang="en-US" dirty="0"/>
              <a:t>Performance Improvement Analytics Journey</a:t>
            </a:r>
          </a:p>
        </p:txBody>
      </p:sp>
    </p:spTree>
    <p:extLst>
      <p:ext uri="{BB962C8B-B14F-4D97-AF65-F5344CB8AC3E}">
        <p14:creationId xmlns:p14="http://schemas.microsoft.com/office/powerpoint/2010/main" val="618264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317619"/>
            <a:ext cx="8686800" cy="8258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817821"/>
              </p:ext>
            </p:extLst>
          </p:nvPr>
        </p:nvGraphicFramePr>
        <p:xfrm>
          <a:off x="152400" y="641904"/>
          <a:ext cx="8839200" cy="4190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3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5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16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212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Level 1</a:t>
                      </a:r>
                    </a:p>
                    <a:p>
                      <a:pPr algn="ctr"/>
                      <a:r>
                        <a:rPr lang="en-US" sz="1200" b="1" dirty="0"/>
                        <a:t>Fragmented</a:t>
                      </a:r>
                    </a:p>
                  </a:txBody>
                  <a:tcPr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Level 2</a:t>
                      </a:r>
                    </a:p>
                    <a:p>
                      <a:pPr algn="ctr"/>
                      <a:r>
                        <a:rPr lang="en-US" sz="1200" b="1" dirty="0"/>
                        <a:t>Enterprise Perspective</a:t>
                      </a:r>
                    </a:p>
                  </a:txBody>
                  <a:tcPr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Level 3</a:t>
                      </a:r>
                    </a:p>
                    <a:p>
                      <a:pPr algn="ctr"/>
                      <a:r>
                        <a:rPr lang="en-US" sz="1200" b="1" dirty="0"/>
                        <a:t>Advanced Analytics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Level 4</a:t>
                      </a:r>
                    </a:p>
                    <a:p>
                      <a:pPr marL="0" indent="0" algn="ctr">
                        <a:tabLst/>
                      </a:pPr>
                      <a:r>
                        <a:rPr lang="en-US" sz="1200" b="1" dirty="0">
                          <a:latin typeface="Arial Narrow" pitchFamily="34" charset="0"/>
                        </a:rPr>
                        <a:t>Intelligent</a:t>
                      </a:r>
                      <a:r>
                        <a:rPr lang="en-US" sz="1200" b="1" baseline="0" dirty="0">
                          <a:latin typeface="Arial Narrow" pitchFamily="34" charset="0"/>
                        </a:rPr>
                        <a:t> Process Automation</a:t>
                      </a:r>
                      <a:endParaRPr lang="en-US" sz="1600" b="1" dirty="0">
                        <a:latin typeface="Arial Narrow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8368">
                <a:tc>
                  <a:txBody>
                    <a:bodyPr/>
                    <a:lstStyle/>
                    <a:p>
                      <a:pPr marL="60325" indent="-60325" algn="l">
                        <a:buFont typeface="Arial" pitchFamily="34" charset="0"/>
                        <a:buChar char="•"/>
                      </a:pPr>
                      <a:endParaRPr lang="en-US" sz="900" dirty="0"/>
                    </a:p>
                  </a:txBody>
                  <a:tcPr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-114300" algn="l">
                        <a:buFont typeface="Arial" pitchFamily="34" charset="0"/>
                        <a:buChar char="•"/>
                      </a:pPr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-114300" algn="l">
                        <a:buFont typeface="Arial" pitchFamily="34" charset="0"/>
                        <a:buChar char="•"/>
                      </a:pP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Up Arrow 8"/>
          <p:cNvSpPr/>
          <p:nvPr/>
        </p:nvSpPr>
        <p:spPr>
          <a:xfrm rot="4192287">
            <a:off x="4435466" y="-1527150"/>
            <a:ext cx="304800" cy="9336274"/>
          </a:xfrm>
          <a:prstGeom prst="upArrow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800007"/>
              </p:ext>
            </p:extLst>
          </p:nvPr>
        </p:nvGraphicFramePr>
        <p:xfrm>
          <a:off x="1444123" y="1254015"/>
          <a:ext cx="2590800" cy="343690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4764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Arial" pitchFamily="34" charset="0"/>
                          <a:cs typeface="Arial" pitchFamily="34" charset="0"/>
                        </a:rPr>
                        <a:t>Dashboard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Arial" pitchFamily="34" charset="0"/>
                          <a:cs typeface="Arial" pitchFamily="34" charset="0"/>
                        </a:rPr>
                        <a:t>Provides visibility to…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370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Arial" pitchFamily="34" charset="0"/>
                          <a:cs typeface="Arial" pitchFamily="34" charset="0"/>
                        </a:rPr>
                        <a:t>Periop</a:t>
                      </a:r>
                      <a:r>
                        <a:rPr lang="en-US" sz="800" b="1" baseline="0" dirty="0">
                          <a:latin typeface="Arial" pitchFamily="34" charset="0"/>
                          <a:cs typeface="Arial" pitchFamily="34" charset="0"/>
                        </a:rPr>
                        <a:t> Volumes</a:t>
                      </a:r>
                      <a:endParaRPr lang="en-US" sz="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32" marR="0" marT="0" marB="0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itchFamily="34" charset="0"/>
                          <a:cs typeface="Arial" pitchFamily="34" charset="0"/>
                        </a:rPr>
                        <a:t>Volume trends</a:t>
                      </a:r>
                      <a:r>
                        <a:rPr lang="en-US" sz="800" baseline="0" dirty="0">
                          <a:latin typeface="Arial" pitchFamily="34" charset="0"/>
                          <a:cs typeface="Arial" pitchFamily="34" charset="0"/>
                        </a:rPr>
                        <a:t> by specialty across the system and by entity</a:t>
                      </a:r>
                      <a:endParaRPr lang="en-US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32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370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Arial" pitchFamily="34" charset="0"/>
                          <a:cs typeface="Arial" pitchFamily="34" charset="0"/>
                        </a:rPr>
                        <a:t>OR</a:t>
                      </a:r>
                      <a:r>
                        <a:rPr lang="en-US" sz="800" b="1" baseline="0" dirty="0">
                          <a:latin typeface="Arial" pitchFamily="34" charset="0"/>
                          <a:cs typeface="Arial" pitchFamily="34" charset="0"/>
                        </a:rPr>
                        <a:t> Cancellations</a:t>
                      </a:r>
                      <a:endParaRPr lang="en-US" sz="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32" marR="0" marT="0" marB="0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itchFamily="34" charset="0"/>
                          <a:cs typeface="Arial" pitchFamily="34" charset="0"/>
                        </a:rPr>
                        <a:t>D</a:t>
                      </a:r>
                      <a:r>
                        <a:rPr lang="en-US" sz="800" baseline="0" dirty="0">
                          <a:latin typeface="Arial" pitchFamily="34" charset="0"/>
                          <a:cs typeface="Arial" pitchFamily="34" charset="0"/>
                        </a:rPr>
                        <a:t>rill-down into cancellations by reason and by provider</a:t>
                      </a:r>
                      <a:endParaRPr lang="en-US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32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370">
                <a:tc>
                  <a:txBody>
                    <a:bodyPr/>
                    <a:lstStyle/>
                    <a:p>
                      <a:pPr marL="0" marR="0" indent="0" algn="l" defTabSz="4554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IMOC Patient Experience</a:t>
                      </a:r>
                    </a:p>
                  </a:txBody>
                  <a:tcPr marL="27432" marR="0" marT="0" marB="0"/>
                </a:tc>
                <a:tc>
                  <a:txBody>
                    <a:bodyPr/>
                    <a:lstStyle/>
                    <a:p>
                      <a:pPr marL="0" marR="0" indent="0" algn="l" defTabSz="4554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Performance of pt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exp metrics targeted by the IMOC initiative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32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064">
                <a:tc>
                  <a:txBody>
                    <a:bodyPr/>
                    <a:lstStyle/>
                    <a:p>
                      <a:pPr marL="0" marR="0" indent="0" algn="l" defTabSz="4554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IMOC Patient Throughout</a:t>
                      </a:r>
                    </a:p>
                  </a:txBody>
                  <a:tcPr marL="27432" marR="0" marT="0" marB="0"/>
                </a:tc>
                <a:tc>
                  <a:txBody>
                    <a:bodyPr/>
                    <a:lstStyle/>
                    <a:p>
                      <a:pPr marL="0" marR="0" indent="0" algn="l" defTabSz="4554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Risk-adjusted expected LOS and unfavorable opportunity days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32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554">
                <a:tc>
                  <a:txBody>
                    <a:bodyPr/>
                    <a:lstStyle/>
                    <a:p>
                      <a:pPr marL="0" marR="0" indent="0" algn="l" defTabSz="4554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Sepsis Process</a:t>
                      </a:r>
                      <a:r>
                        <a:rPr lang="en-US" sz="8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Dashboard &amp; Balanced Scorecard</a:t>
                      </a:r>
                      <a:endParaRPr lang="en-US" sz="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32" marR="0" marT="0" marB="0"/>
                </a:tc>
                <a:tc>
                  <a:txBody>
                    <a:bodyPr/>
                    <a:lstStyle/>
                    <a:p>
                      <a:pPr marL="0" marR="0" indent="0" algn="l" defTabSz="4554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Process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metrics and outcome metrics for catalyzing improvement in the care of sepsis patients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32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9185">
                <a:tc>
                  <a:txBody>
                    <a:bodyPr/>
                    <a:lstStyle/>
                    <a:p>
                      <a:pPr marL="0" marR="0" indent="0" algn="l" defTabSz="4554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PAT</a:t>
                      </a:r>
                    </a:p>
                  </a:txBody>
                  <a:tcPr marL="27432" marR="0" marT="0" marB="0"/>
                </a:tc>
                <a:tc>
                  <a:txBody>
                    <a:bodyPr/>
                    <a:lstStyle/>
                    <a:p>
                      <a:pPr marL="0" marR="0" indent="0" algn="l" defTabSz="4554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Timely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ex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ecution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of the PAT process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32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554">
                <a:tc>
                  <a:txBody>
                    <a:bodyPr/>
                    <a:lstStyle/>
                    <a:p>
                      <a:pPr marL="0" marR="0" indent="0" algn="l" defTabSz="4554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Imaging Services</a:t>
                      </a:r>
                    </a:p>
                  </a:txBody>
                  <a:tcPr marL="27432" marR="0" marT="0" marB="0"/>
                </a:tc>
                <a:tc>
                  <a:txBody>
                    <a:bodyPr/>
                    <a:lstStyle/>
                    <a:p>
                      <a:pPr marL="0" marR="0" indent="0" algn="l" defTabSz="4554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Volume trends, utilization of imaging technology, radiology safety,  productivity and operational efficiency</a:t>
                      </a:r>
                    </a:p>
                  </a:txBody>
                  <a:tcPr marL="27432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370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Arial" pitchFamily="34" charset="0"/>
                          <a:cs typeface="Arial" pitchFamily="34" charset="0"/>
                        </a:rPr>
                        <a:t>Demand</a:t>
                      </a:r>
                      <a:r>
                        <a:rPr lang="en-US" sz="800" b="1" baseline="0" dirty="0">
                          <a:latin typeface="Arial" pitchFamily="34" charset="0"/>
                          <a:cs typeface="Arial" pitchFamily="34" charset="0"/>
                        </a:rPr>
                        <a:t> Management</a:t>
                      </a:r>
                      <a:endParaRPr lang="en-US" sz="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32" marR="0" marT="0" marB="0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itchFamily="34" charset="0"/>
                          <a:cs typeface="Arial" pitchFamily="34" charset="0"/>
                        </a:rPr>
                        <a:t>Projects</a:t>
                      </a:r>
                      <a:r>
                        <a:rPr lang="en-US" sz="800" baseline="0" dirty="0">
                          <a:latin typeface="Arial" pitchFamily="34" charset="0"/>
                          <a:cs typeface="Arial" pitchFamily="34" charset="0"/>
                        </a:rPr>
                        <a:t> in flight and in queue, project cycle times, current project statuses</a:t>
                      </a:r>
                      <a:endParaRPr lang="en-US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32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370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Arial" pitchFamily="34" charset="0"/>
                          <a:cs typeface="Arial" pitchFamily="34" charset="0"/>
                        </a:rPr>
                        <a:t>Denials</a:t>
                      </a:r>
                    </a:p>
                  </a:txBody>
                  <a:tcPr marL="27432" marR="0" marT="0" marB="0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itchFamily="34" charset="0"/>
                          <a:cs typeface="Arial" pitchFamily="34" charset="0"/>
                        </a:rPr>
                        <a:t>Management of technical and clinical denials by cost by entity</a:t>
                      </a:r>
                    </a:p>
                  </a:txBody>
                  <a:tcPr marL="27432" marR="0" marT="0" marB="0"/>
                </a:tc>
                <a:extLst>
                  <a:ext uri="{0D108BD9-81ED-4DB2-BD59-A6C34878D82A}">
                    <a16:rowId xmlns:a16="http://schemas.microsoft.com/office/drawing/2014/main" val="3516590222"/>
                  </a:ext>
                </a:extLst>
              </a:tr>
              <a:tr h="218370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Arial" pitchFamily="34" charset="0"/>
                          <a:cs typeface="Arial" pitchFamily="34" charset="0"/>
                        </a:rPr>
                        <a:t>Anesthesia</a:t>
                      </a:r>
                    </a:p>
                  </a:txBody>
                  <a:tcPr marL="27432" marR="0" marT="0" marB="0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itchFamily="34" charset="0"/>
                          <a:cs typeface="Arial" pitchFamily="34" charset="0"/>
                        </a:rPr>
                        <a:t>Patient</a:t>
                      </a:r>
                      <a:r>
                        <a:rPr lang="en-US" sz="800" baseline="0" dirty="0">
                          <a:latin typeface="Arial" pitchFamily="34" charset="0"/>
                          <a:cs typeface="Arial" pitchFamily="34" charset="0"/>
                        </a:rPr>
                        <a:t> quality, pain management, medication usage, and care efficiency</a:t>
                      </a:r>
                      <a:endParaRPr lang="en-US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432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389455"/>
              </p:ext>
            </p:extLst>
          </p:nvPr>
        </p:nvGraphicFramePr>
        <p:xfrm>
          <a:off x="4343400" y="1254015"/>
          <a:ext cx="2315460" cy="19507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53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7714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Arial" pitchFamily="34" charset="0"/>
                          <a:cs typeface="Arial" pitchFamily="34" charset="0"/>
                        </a:rPr>
                        <a:t>Dashboard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Arial" pitchFamily="34" charset="0"/>
                          <a:cs typeface="Arial" pitchFamily="34" charset="0"/>
                        </a:rPr>
                        <a:t>Provides visibility to…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88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OR Labor Productivity Tool</a:t>
                      </a:r>
                    </a:p>
                  </a:txBody>
                  <a:tcPr marL="27432" marR="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Productivity measures and guidance for end user in modeling OR labor schedules to optimally meet demand of  actual OR room usage by time of day</a:t>
                      </a:r>
                    </a:p>
                  </a:txBody>
                  <a:tcPr marL="27432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86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OR Supply Expense Explorer Tool</a:t>
                      </a:r>
                    </a:p>
                  </a:txBody>
                  <a:tcPr marL="27432" marR="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Guides end user drill-down to discover root causes of expense variances by Cost Center, by GL Account, and more, when accounting for factors such as volumes vs. budget</a:t>
                      </a:r>
                    </a:p>
                  </a:txBody>
                  <a:tcPr marL="27432" marR="0" marT="0" marB="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D9022A35-A0C5-4300-BC05-3658D8C4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888"/>
            <a:ext cx="8229600" cy="830262"/>
          </a:xfrm>
        </p:spPr>
        <p:txBody>
          <a:bodyPr/>
          <a:lstStyle/>
          <a:p>
            <a:r>
              <a:rPr lang="en-US" dirty="0"/>
              <a:t>Performance Improvement Analytics – Current State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788D6D19-EA03-43FB-91A1-AF2169C54A5B}"/>
              </a:ext>
            </a:extLst>
          </p:cNvPr>
          <p:cNvSpPr/>
          <p:nvPr/>
        </p:nvSpPr>
        <p:spPr>
          <a:xfrm>
            <a:off x="4851590" y="3365531"/>
            <a:ext cx="1807269" cy="609600"/>
          </a:xfrm>
          <a:prstGeom prst="wedgeRectCallout">
            <a:avLst>
              <a:gd name="adj1" fmla="val -77529"/>
              <a:gd name="adj2" fmla="val -6654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Health Catalyst </a:t>
            </a:r>
          </a:p>
          <a:p>
            <a:pPr algn="ctr"/>
            <a:r>
              <a:rPr lang="en-US" sz="1100" dirty="0"/>
              <a:t>Enterprise Data Warehouse</a:t>
            </a:r>
          </a:p>
          <a:p>
            <a:pPr algn="ctr"/>
            <a:r>
              <a:rPr lang="en-US" sz="800" dirty="0"/>
              <a:t>(integrates EMR, billing, ERP/finance, clinical benchmarking data, and more) 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3D8C39B4-D01C-403B-8678-EDD28EF4621F}"/>
              </a:ext>
            </a:extLst>
          </p:cNvPr>
          <p:cNvSpPr/>
          <p:nvPr/>
        </p:nvSpPr>
        <p:spPr>
          <a:xfrm>
            <a:off x="304800" y="3440011"/>
            <a:ext cx="895872" cy="609600"/>
          </a:xfrm>
          <a:prstGeom prst="wedgeRectCallout">
            <a:avLst>
              <a:gd name="adj1" fmla="val 58132"/>
              <a:gd name="adj2" fmla="val 9835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Tableau visualization software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C6E05E08-5832-4AA6-91A2-21207F554974}"/>
              </a:ext>
            </a:extLst>
          </p:cNvPr>
          <p:cNvSpPr/>
          <p:nvPr/>
        </p:nvSpPr>
        <p:spPr>
          <a:xfrm>
            <a:off x="4187323" y="4079750"/>
            <a:ext cx="1219189" cy="609600"/>
          </a:xfrm>
          <a:prstGeom prst="wedgeRectCallout">
            <a:avLst>
              <a:gd name="adj1" fmla="val -53526"/>
              <a:gd name="adj2" fmla="val -17398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SQL Server;</a:t>
            </a:r>
          </a:p>
          <a:p>
            <a:pPr algn="ctr"/>
            <a:r>
              <a:rPr lang="en-US" sz="1100" dirty="0"/>
              <a:t>Upgraded CPU &amp; RAM on laptops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04134FA5-90E1-474A-A6FC-2CB21F5D5DE2}"/>
              </a:ext>
            </a:extLst>
          </p:cNvPr>
          <p:cNvSpPr/>
          <p:nvPr/>
        </p:nvSpPr>
        <p:spPr>
          <a:xfrm>
            <a:off x="8184031" y="69004"/>
            <a:ext cx="854144" cy="432257"/>
          </a:xfrm>
          <a:prstGeom prst="wedgeRectCallout">
            <a:avLst>
              <a:gd name="adj1" fmla="val -42404"/>
              <a:gd name="adj2" fmla="val -377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Technology Enablers</a:t>
            </a:r>
          </a:p>
        </p:txBody>
      </p:sp>
    </p:spTree>
    <p:extLst>
      <p:ext uri="{BB962C8B-B14F-4D97-AF65-F5344CB8AC3E}">
        <p14:creationId xmlns:p14="http://schemas.microsoft.com/office/powerpoint/2010/main" val="1242769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5" name="Straight Arrow Connector 174"/>
          <p:cNvCxnSpPr/>
          <p:nvPr/>
        </p:nvCxnSpPr>
        <p:spPr>
          <a:xfrm flipH="1">
            <a:off x="2335528" y="3589882"/>
            <a:ext cx="381000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9" name="Rectangle 218"/>
          <p:cNvSpPr/>
          <p:nvPr/>
        </p:nvSpPr>
        <p:spPr>
          <a:xfrm>
            <a:off x="7239000" y="514350"/>
            <a:ext cx="1752600" cy="16755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457200" y="2492312"/>
            <a:ext cx="6324600" cy="285750"/>
          </a:xfrm>
          <a:prstGeom prst="rect">
            <a:avLst/>
          </a:prstGeom>
          <a:solidFill>
            <a:srgbClr val="0080B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0" y="4457700"/>
            <a:ext cx="8610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381000" y="1016571"/>
            <a:ext cx="6400800" cy="285750"/>
          </a:xfrm>
          <a:prstGeom prst="rect">
            <a:avLst/>
          </a:prstGeom>
          <a:solidFill>
            <a:srgbClr val="0080B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457200" y="4057650"/>
            <a:ext cx="7696200" cy="285750"/>
          </a:xfrm>
          <a:prstGeom prst="rect">
            <a:avLst/>
          </a:prstGeom>
          <a:solidFill>
            <a:srgbClr val="0080B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itle 1"/>
          <p:cNvSpPr>
            <a:spLocks noGrp="1"/>
          </p:cNvSpPr>
          <p:nvPr>
            <p:ph type="title"/>
          </p:nvPr>
        </p:nvSpPr>
        <p:spPr>
          <a:xfrm>
            <a:off x="152400" y="30480"/>
            <a:ext cx="8839200" cy="530607"/>
          </a:xfrm>
        </p:spPr>
        <p:txBody>
          <a:bodyPr>
            <a:normAutofit/>
          </a:bodyPr>
          <a:lstStyle/>
          <a:p>
            <a:r>
              <a:rPr lang="en-US" dirty="0"/>
              <a:t>Development Process</a:t>
            </a:r>
          </a:p>
        </p:txBody>
      </p:sp>
      <p:sp>
        <p:nvSpPr>
          <p:cNvPr id="98" name="Rectangle 97"/>
          <p:cNvSpPr/>
          <p:nvPr/>
        </p:nvSpPr>
        <p:spPr>
          <a:xfrm rot="16200000">
            <a:off x="5712109" y="1707046"/>
            <a:ext cx="1758379" cy="381000"/>
          </a:xfrm>
          <a:prstGeom prst="rect">
            <a:avLst/>
          </a:prstGeom>
          <a:solidFill>
            <a:srgbClr val="0080B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 rot="16200000">
            <a:off x="6413498" y="943605"/>
            <a:ext cx="265123" cy="438151"/>
          </a:xfrm>
          <a:prstGeom prst="rect">
            <a:avLst/>
          </a:prstGeom>
          <a:solidFill>
            <a:srgbClr val="008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 rot="16200000">
            <a:off x="6296611" y="2445692"/>
            <a:ext cx="266105" cy="381000"/>
          </a:xfrm>
          <a:prstGeom prst="rect">
            <a:avLst/>
          </a:prstGeom>
          <a:solidFill>
            <a:srgbClr val="008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 rot="16200000">
            <a:off x="-584201" y="3225800"/>
            <a:ext cx="1854199" cy="381000"/>
          </a:xfrm>
          <a:prstGeom prst="rect">
            <a:avLst/>
          </a:prstGeom>
          <a:solidFill>
            <a:srgbClr val="0080B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 rot="16200000">
            <a:off x="438939" y="2443961"/>
            <a:ext cx="265123" cy="381000"/>
          </a:xfrm>
          <a:prstGeom prst="rect">
            <a:avLst/>
          </a:prstGeom>
          <a:solidFill>
            <a:srgbClr val="008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 rot="16200000">
            <a:off x="362246" y="4011031"/>
            <a:ext cx="266105" cy="381000"/>
          </a:xfrm>
          <a:prstGeom prst="rect">
            <a:avLst/>
          </a:prstGeom>
          <a:solidFill>
            <a:srgbClr val="008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ounded Rectangle 137"/>
          <p:cNvSpPr/>
          <p:nvPr/>
        </p:nvSpPr>
        <p:spPr>
          <a:xfrm>
            <a:off x="768882" y="685800"/>
            <a:ext cx="1600200" cy="10412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object 183"/>
          <p:cNvSpPr txBox="1"/>
          <p:nvPr/>
        </p:nvSpPr>
        <p:spPr>
          <a:xfrm>
            <a:off x="785817" y="742951"/>
            <a:ext cx="158326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400" b="1" dirty="0"/>
              <a:t>1. Project Planning</a:t>
            </a:r>
          </a:p>
          <a:p>
            <a:pPr algn="ctr"/>
            <a:endParaRPr lang="en-US" sz="500" b="1" dirty="0"/>
          </a:p>
          <a:p>
            <a:pPr marL="119063" indent="-60325">
              <a:buFont typeface="Arial" pitchFamily="34" charset="0"/>
              <a:buChar char="•"/>
            </a:pPr>
            <a:r>
              <a:rPr lang="en-US" sz="1050" dirty="0"/>
              <a:t>Identify scope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1050" dirty="0"/>
              <a:t>Draft charter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2667000" y="685800"/>
            <a:ext cx="1600200" cy="10412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ounded Rectangle 144"/>
          <p:cNvSpPr/>
          <p:nvPr/>
        </p:nvSpPr>
        <p:spPr>
          <a:xfrm>
            <a:off x="4495800" y="685800"/>
            <a:ext cx="1600200" cy="10412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Rounded Rectangle 147"/>
          <p:cNvSpPr/>
          <p:nvPr/>
        </p:nvSpPr>
        <p:spPr>
          <a:xfrm>
            <a:off x="4495800" y="2057400"/>
            <a:ext cx="1600200" cy="10412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Rounded Rectangle 150"/>
          <p:cNvSpPr/>
          <p:nvPr/>
        </p:nvSpPr>
        <p:spPr>
          <a:xfrm>
            <a:off x="2667000" y="2057400"/>
            <a:ext cx="1600200" cy="10412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4" name="Rounded Rectangle 153"/>
          <p:cNvSpPr/>
          <p:nvPr/>
        </p:nvSpPr>
        <p:spPr>
          <a:xfrm>
            <a:off x="768882" y="2057400"/>
            <a:ext cx="1600200" cy="10412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7" name="Rounded Rectangle 156"/>
          <p:cNvSpPr/>
          <p:nvPr/>
        </p:nvSpPr>
        <p:spPr>
          <a:xfrm>
            <a:off x="4495800" y="3486150"/>
            <a:ext cx="1600200" cy="104127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0" name="Rounded Rectangle 159"/>
          <p:cNvSpPr/>
          <p:nvPr/>
        </p:nvSpPr>
        <p:spPr>
          <a:xfrm>
            <a:off x="2667000" y="3486150"/>
            <a:ext cx="1600200" cy="104127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" name="Rounded Rectangle 162"/>
          <p:cNvSpPr/>
          <p:nvPr/>
        </p:nvSpPr>
        <p:spPr>
          <a:xfrm>
            <a:off x="768882" y="3486150"/>
            <a:ext cx="1600200" cy="104127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7" name="Oval 166"/>
          <p:cNvSpPr/>
          <p:nvPr/>
        </p:nvSpPr>
        <p:spPr>
          <a:xfrm>
            <a:off x="76200" y="927101"/>
            <a:ext cx="457200" cy="457200"/>
          </a:xfrm>
          <a:prstGeom prst="ellipse">
            <a:avLst/>
          </a:prstGeom>
          <a:solidFill>
            <a:srgbClr val="0080B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 rot="16200000">
            <a:off x="438940" y="970761"/>
            <a:ext cx="265123" cy="381000"/>
          </a:xfrm>
          <a:prstGeom prst="rect">
            <a:avLst/>
          </a:prstGeom>
          <a:solidFill>
            <a:srgbClr val="008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bject 183"/>
          <p:cNvSpPr txBox="1"/>
          <p:nvPr/>
        </p:nvSpPr>
        <p:spPr>
          <a:xfrm>
            <a:off x="2692402" y="742950"/>
            <a:ext cx="1574798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400" b="1" dirty="0"/>
              <a:t>2. Requirements Gathering</a:t>
            </a:r>
          </a:p>
          <a:p>
            <a:pPr algn="ctr"/>
            <a:endParaRPr lang="en-US" sz="500" b="1" dirty="0"/>
          </a:p>
          <a:p>
            <a:pPr marL="119063" indent="-68263">
              <a:buFont typeface="Arial" pitchFamily="34" charset="0"/>
              <a:buChar char="•"/>
            </a:pPr>
            <a:r>
              <a:rPr lang="en-US" sz="1050" dirty="0"/>
              <a:t>Stakeholder Interviews</a:t>
            </a:r>
          </a:p>
          <a:p>
            <a:pPr marL="119063" indent="-68263">
              <a:buFont typeface="Arial" pitchFamily="34" charset="0"/>
              <a:buChar char="•"/>
            </a:pPr>
            <a:r>
              <a:rPr lang="en-US" sz="1050" dirty="0"/>
              <a:t>Define success</a:t>
            </a:r>
          </a:p>
        </p:txBody>
      </p:sp>
      <p:sp>
        <p:nvSpPr>
          <p:cNvPr id="166" name="object 183"/>
          <p:cNvSpPr txBox="1"/>
          <p:nvPr/>
        </p:nvSpPr>
        <p:spPr>
          <a:xfrm>
            <a:off x="4495801" y="742950"/>
            <a:ext cx="1600199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400" b="1" dirty="0"/>
              <a:t>3. Metrics Alignment</a:t>
            </a:r>
          </a:p>
          <a:p>
            <a:pPr algn="ctr"/>
            <a:endParaRPr lang="en-US" sz="500" b="1" dirty="0"/>
          </a:p>
          <a:p>
            <a:pPr marL="119063" indent="-68263">
              <a:buFont typeface="Arial" pitchFamily="34" charset="0"/>
              <a:buChar char="•"/>
            </a:pPr>
            <a:r>
              <a:rPr lang="en-US" sz="1050" dirty="0"/>
              <a:t>Metrics Ideation</a:t>
            </a:r>
          </a:p>
          <a:p>
            <a:pPr marL="119063" indent="-68263">
              <a:buFont typeface="Arial" pitchFamily="34" charset="0"/>
              <a:buChar char="•"/>
            </a:pPr>
            <a:r>
              <a:rPr lang="en-US" sz="1050" dirty="0"/>
              <a:t>Sketch wireframe mock-up</a:t>
            </a:r>
          </a:p>
        </p:txBody>
      </p:sp>
      <p:sp>
        <p:nvSpPr>
          <p:cNvPr id="169" name="object 183"/>
          <p:cNvSpPr txBox="1"/>
          <p:nvPr/>
        </p:nvSpPr>
        <p:spPr>
          <a:xfrm>
            <a:off x="762000" y="2125267"/>
            <a:ext cx="1607081" cy="7001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400" b="1" dirty="0"/>
              <a:t>6. Test &amp; Validation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1050" dirty="0"/>
              <a:t>Formal Test &amp; Evaluation Review with sponsor and stakeholders</a:t>
            </a:r>
          </a:p>
        </p:txBody>
      </p:sp>
      <p:sp>
        <p:nvSpPr>
          <p:cNvPr id="170" name="object 183"/>
          <p:cNvSpPr txBox="1"/>
          <p:nvPr/>
        </p:nvSpPr>
        <p:spPr>
          <a:xfrm>
            <a:off x="2667000" y="2074534"/>
            <a:ext cx="16002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400" b="1" dirty="0"/>
              <a:t>5. Prototyping</a:t>
            </a:r>
          </a:p>
          <a:p>
            <a:pPr algn="ctr"/>
            <a:endParaRPr lang="en-US" sz="500" b="1" dirty="0"/>
          </a:p>
          <a:p>
            <a:pPr marL="119063" indent="-60325">
              <a:buFont typeface="Arial" pitchFamily="34" charset="0"/>
              <a:buChar char="•"/>
            </a:pPr>
            <a:r>
              <a:rPr lang="en-US" sz="1050" dirty="0"/>
              <a:t>Build prototype 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1050" dirty="0"/>
              <a:t>Validate with SME</a:t>
            </a:r>
          </a:p>
        </p:txBody>
      </p:sp>
      <p:sp>
        <p:nvSpPr>
          <p:cNvPr id="171" name="object 183"/>
          <p:cNvSpPr txBox="1"/>
          <p:nvPr/>
        </p:nvSpPr>
        <p:spPr>
          <a:xfrm>
            <a:off x="4529666" y="2108597"/>
            <a:ext cx="1566334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400" b="1" dirty="0"/>
              <a:t>4. Data Sourcing</a:t>
            </a:r>
          </a:p>
          <a:p>
            <a:pPr algn="ctr"/>
            <a:endParaRPr lang="en-US" sz="500" b="1" dirty="0"/>
          </a:p>
          <a:p>
            <a:pPr marL="119063" indent="-60325">
              <a:buFont typeface="Arial" pitchFamily="34" charset="0"/>
              <a:buChar char="•"/>
            </a:pPr>
            <a:r>
              <a:rPr lang="en-US" sz="1050" dirty="0"/>
              <a:t>Data flow diagram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1050" dirty="0"/>
              <a:t>Data specs</a:t>
            </a:r>
          </a:p>
        </p:txBody>
      </p:sp>
      <p:sp>
        <p:nvSpPr>
          <p:cNvPr id="172" name="object 183"/>
          <p:cNvSpPr txBox="1"/>
          <p:nvPr/>
        </p:nvSpPr>
        <p:spPr>
          <a:xfrm>
            <a:off x="785818" y="3529593"/>
            <a:ext cx="1549710" cy="9925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400" b="1" dirty="0"/>
              <a:t>7. Design Refinement</a:t>
            </a:r>
          </a:p>
          <a:p>
            <a:pPr algn="ctr"/>
            <a:endParaRPr lang="en-US" sz="500" b="1" dirty="0"/>
          </a:p>
          <a:p>
            <a:pPr marL="119063" indent="-60325">
              <a:buFont typeface="Arial" pitchFamily="34" charset="0"/>
              <a:buChar char="•"/>
            </a:pPr>
            <a:r>
              <a:rPr lang="en-US" sz="1050" dirty="0"/>
              <a:t>Improve design for user-friendly interface and flow</a:t>
            </a:r>
          </a:p>
        </p:txBody>
      </p:sp>
      <p:sp>
        <p:nvSpPr>
          <p:cNvPr id="173" name="object 183"/>
          <p:cNvSpPr txBox="1"/>
          <p:nvPr/>
        </p:nvSpPr>
        <p:spPr>
          <a:xfrm>
            <a:off x="2692402" y="3543301"/>
            <a:ext cx="1574798" cy="453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400" b="1" dirty="0"/>
              <a:t>8. Pilot User Testing</a:t>
            </a:r>
          </a:p>
          <a:p>
            <a:pPr algn="ctr"/>
            <a:endParaRPr lang="en-US" sz="500" b="1" dirty="0"/>
          </a:p>
          <a:p>
            <a:pPr marL="119063" indent="-60325">
              <a:buFont typeface="Arial" pitchFamily="34" charset="0"/>
              <a:buChar char="•"/>
            </a:pPr>
            <a:r>
              <a:rPr lang="en-US" sz="1050" dirty="0"/>
              <a:t>Pressure test it</a:t>
            </a:r>
          </a:p>
        </p:txBody>
      </p:sp>
      <p:sp>
        <p:nvSpPr>
          <p:cNvPr id="174" name="object 183"/>
          <p:cNvSpPr txBox="1"/>
          <p:nvPr/>
        </p:nvSpPr>
        <p:spPr>
          <a:xfrm>
            <a:off x="4529666" y="3522271"/>
            <a:ext cx="1566334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400" b="1" dirty="0"/>
              <a:t>9. Go-Live and </a:t>
            </a:r>
            <a:br>
              <a:rPr lang="en-US" sz="1400" b="1" dirty="0"/>
            </a:br>
            <a:r>
              <a:rPr lang="en-US" sz="1400" b="1" dirty="0"/>
              <a:t>User Training</a:t>
            </a:r>
          </a:p>
          <a:p>
            <a:pPr algn="ctr"/>
            <a:endParaRPr lang="en-US" sz="500" b="1" dirty="0"/>
          </a:p>
          <a:p>
            <a:pPr marL="119063" indent="-60325">
              <a:buFont typeface="Arial" pitchFamily="34" charset="0"/>
              <a:buChar char="•"/>
            </a:pPr>
            <a:r>
              <a:rPr lang="en-US" sz="1050" dirty="0"/>
              <a:t>User manual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1050" dirty="0"/>
              <a:t>Training sessions</a:t>
            </a:r>
          </a:p>
        </p:txBody>
      </p:sp>
      <p:cxnSp>
        <p:nvCxnSpPr>
          <p:cNvPr id="178" name="Straight Arrow Connector 177"/>
          <p:cNvCxnSpPr>
            <a:cxnSpLocks/>
          </p:cNvCxnSpPr>
          <p:nvPr/>
        </p:nvCxnSpPr>
        <p:spPr>
          <a:xfrm flipV="1">
            <a:off x="1683282" y="3098673"/>
            <a:ext cx="0" cy="38747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0" name="TextBox 179"/>
          <p:cNvSpPr txBox="1"/>
          <p:nvPr/>
        </p:nvSpPr>
        <p:spPr>
          <a:xfrm>
            <a:off x="1695415" y="3122315"/>
            <a:ext cx="7848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Iteration</a:t>
            </a:r>
            <a:endParaRPr lang="en-US" sz="1100" i="1" dirty="0"/>
          </a:p>
        </p:txBody>
      </p:sp>
      <p:sp>
        <p:nvSpPr>
          <p:cNvPr id="182" name="TextBox 181"/>
          <p:cNvSpPr txBox="1"/>
          <p:nvPr/>
        </p:nvSpPr>
        <p:spPr>
          <a:xfrm>
            <a:off x="2263139" y="3308434"/>
            <a:ext cx="7848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Iteration</a:t>
            </a:r>
            <a:endParaRPr lang="en-US" sz="1100" i="1" dirty="0"/>
          </a:p>
        </p:txBody>
      </p:sp>
      <p:sp>
        <p:nvSpPr>
          <p:cNvPr id="185" name="Right Arrow 184"/>
          <p:cNvSpPr/>
          <p:nvPr/>
        </p:nvSpPr>
        <p:spPr>
          <a:xfrm>
            <a:off x="7426806" y="3384010"/>
            <a:ext cx="1717194" cy="1447800"/>
          </a:xfrm>
          <a:prstGeom prst="rightArrow">
            <a:avLst>
              <a:gd name="adj1" fmla="val 50000"/>
              <a:gd name="adj2" fmla="val 49073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0">
                <a:schemeClr val="accent3">
                  <a:lumMod val="40000"/>
                  <a:lumOff val="60000"/>
                </a:schemeClr>
              </a:gs>
              <a:gs pos="100000">
                <a:srgbClr val="92D050"/>
              </a:gs>
            </a:gsLst>
            <a:lin ang="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ounded Rectangle 148"/>
          <p:cNvSpPr/>
          <p:nvPr/>
        </p:nvSpPr>
        <p:spPr>
          <a:xfrm>
            <a:off x="6248400" y="3486150"/>
            <a:ext cx="1600200" cy="104127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23E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" name="object 183"/>
          <p:cNvSpPr txBox="1"/>
          <p:nvPr/>
        </p:nvSpPr>
        <p:spPr>
          <a:xfrm>
            <a:off x="6264789" y="3523722"/>
            <a:ext cx="1583811" cy="99257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400" b="1" dirty="0"/>
              <a:t>10.  Maintenance &amp; Troubleshooting</a:t>
            </a:r>
          </a:p>
          <a:p>
            <a:pPr algn="ctr"/>
            <a:endParaRPr lang="en-US" sz="500" b="1" dirty="0"/>
          </a:p>
          <a:p>
            <a:pPr marL="119063" indent="-60325">
              <a:buFont typeface="Arial" pitchFamily="34" charset="0"/>
              <a:buChar char="•"/>
            </a:pPr>
            <a:r>
              <a:rPr lang="en-US" sz="1050" dirty="0"/>
              <a:t>v2.0 iterations</a:t>
            </a:r>
          </a:p>
          <a:p>
            <a:pPr marL="119063" indent="-60325">
              <a:buFont typeface="Arial" pitchFamily="34" charset="0"/>
              <a:buChar char="•"/>
            </a:pPr>
            <a:r>
              <a:rPr lang="en-US" sz="1050" dirty="0"/>
              <a:t>Formal hand-off to process owner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7848600" y="3707309"/>
            <a:ext cx="1244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Operations-owned sustainability &amp; governance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7696200" y="45339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Legend</a:t>
            </a:r>
          </a:p>
        </p:txBody>
      </p:sp>
      <p:cxnSp>
        <p:nvCxnSpPr>
          <p:cNvPr id="190" name="Elbow Connector 189"/>
          <p:cNvCxnSpPr/>
          <p:nvPr/>
        </p:nvCxnSpPr>
        <p:spPr>
          <a:xfrm rot="16200000" flipH="1">
            <a:off x="6266315" y="1152351"/>
            <a:ext cx="310917" cy="329967"/>
          </a:xfrm>
          <a:prstGeom prst="bentConnector3">
            <a:avLst>
              <a:gd name="adj1" fmla="val -2614"/>
            </a:avLst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Elbow Connector 200"/>
          <p:cNvCxnSpPr/>
          <p:nvPr/>
        </p:nvCxnSpPr>
        <p:spPr>
          <a:xfrm rot="10800000" flipV="1">
            <a:off x="6172200" y="2343151"/>
            <a:ext cx="432036" cy="253766"/>
          </a:xfrm>
          <a:prstGeom prst="bentConnector3">
            <a:avLst>
              <a:gd name="adj1" fmla="val -485"/>
            </a:avLst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Elbow Connector 203"/>
          <p:cNvCxnSpPr/>
          <p:nvPr/>
        </p:nvCxnSpPr>
        <p:spPr>
          <a:xfrm rot="5400000">
            <a:off x="315811" y="2660535"/>
            <a:ext cx="368068" cy="304799"/>
          </a:xfrm>
          <a:prstGeom prst="bentConnector3">
            <a:avLst>
              <a:gd name="adj1" fmla="val 428"/>
            </a:avLst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Elbow Connector 209"/>
          <p:cNvCxnSpPr/>
          <p:nvPr/>
        </p:nvCxnSpPr>
        <p:spPr>
          <a:xfrm>
            <a:off x="338356" y="4000500"/>
            <a:ext cx="381002" cy="196618"/>
          </a:xfrm>
          <a:prstGeom prst="bentConnector3">
            <a:avLst>
              <a:gd name="adj1" fmla="val -642"/>
            </a:avLst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6" name="Can 215"/>
          <p:cNvSpPr/>
          <p:nvPr/>
        </p:nvSpPr>
        <p:spPr>
          <a:xfrm rot="5400000">
            <a:off x="7915275" y="142875"/>
            <a:ext cx="400050" cy="1600200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Planning Stage</a:t>
            </a:r>
            <a:endParaRPr lang="en-US" sz="1050" b="1" dirty="0">
              <a:solidFill>
                <a:schemeClr val="tx1"/>
              </a:solidFill>
            </a:endParaRPr>
          </a:p>
        </p:txBody>
      </p:sp>
      <p:sp>
        <p:nvSpPr>
          <p:cNvPr id="217" name="Can 216"/>
          <p:cNvSpPr/>
          <p:nvPr/>
        </p:nvSpPr>
        <p:spPr>
          <a:xfrm rot="5400000">
            <a:off x="7915275" y="600075"/>
            <a:ext cx="400050" cy="1600200"/>
          </a:xfrm>
          <a:prstGeom prst="ca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Data Sourcing &amp; 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</a:rPr>
              <a:t>Core Development</a:t>
            </a:r>
          </a:p>
        </p:txBody>
      </p:sp>
      <p:sp>
        <p:nvSpPr>
          <p:cNvPr id="218" name="Can 217"/>
          <p:cNvSpPr/>
          <p:nvPr/>
        </p:nvSpPr>
        <p:spPr>
          <a:xfrm rot="5400000">
            <a:off x="7915275" y="1057275"/>
            <a:ext cx="400050" cy="1600200"/>
          </a:xfrm>
          <a:prstGeom prst="ca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900" b="1" dirty="0"/>
              <a:t>Late-Stage Development</a:t>
            </a:r>
          </a:p>
          <a:p>
            <a:pPr algn="ctr"/>
            <a:r>
              <a:rPr lang="en-US" sz="900" b="1" dirty="0"/>
              <a:t>&amp; Roll-Out</a:t>
            </a:r>
            <a:endParaRPr lang="en-US" sz="1050" b="1" dirty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MSH_PPT_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16642</TotalTime>
  <Words>1664</Words>
  <Application>Microsoft Office PowerPoint</Application>
  <PresentationFormat>On-screen Show (16:9)</PresentationFormat>
  <Paragraphs>334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Arial Bold</vt:lpstr>
      <vt:lpstr>Arial Narrow</vt:lpstr>
      <vt:lpstr>Calibri</vt:lpstr>
      <vt:lpstr>Courier New</vt:lpstr>
      <vt:lpstr>Symbol</vt:lpstr>
      <vt:lpstr>MSH_PPT_White</vt:lpstr>
      <vt:lpstr>Analytics:  A Cornerstone for  Performance Improvement at MedStar Health</vt:lpstr>
      <vt:lpstr>Agenda</vt:lpstr>
      <vt:lpstr>MedStar Health, Inc.</vt:lpstr>
      <vt:lpstr>MedStar’s Performance Improvement Team</vt:lpstr>
      <vt:lpstr>Performance Improvement Philosophy</vt:lpstr>
      <vt:lpstr>Integrated Analytics &amp; Performance Improvement</vt:lpstr>
      <vt:lpstr>Performance Improvement Analytics Journey</vt:lpstr>
      <vt:lpstr>Performance Improvement Analytics – Current State</vt:lpstr>
      <vt:lpstr>Development Process</vt:lpstr>
      <vt:lpstr>Deployment Process and Engagement Strategies</vt:lpstr>
      <vt:lpstr>OR Supply Expense Explorer</vt:lpstr>
      <vt:lpstr>OR Supply Expense Explorer</vt:lpstr>
      <vt:lpstr>Identify Top Cost Center &amp; General Ledger Account Overspend</vt:lpstr>
      <vt:lpstr>Analyze AP Trends by Supplier</vt:lpstr>
      <vt:lpstr>Improved Budget Forecasting</vt:lpstr>
      <vt:lpstr>Future State</vt:lpstr>
      <vt:lpstr>Thank you!</vt:lpstr>
      <vt:lpstr>PowerPoint Presentation</vt:lpstr>
      <vt:lpstr>Development Process</vt:lpstr>
    </vt:vector>
  </TitlesOfParts>
  <Company>MedStar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MedStar Health</dc:creator>
  <cp:lastModifiedBy>DAgostino, Matt J</cp:lastModifiedBy>
  <cp:revision>589</cp:revision>
  <cp:lastPrinted>2020-02-14T13:51:15Z</cp:lastPrinted>
  <dcterms:created xsi:type="dcterms:W3CDTF">2016-06-22T14:38:58Z</dcterms:created>
  <dcterms:modified xsi:type="dcterms:W3CDTF">2020-02-14T21:48:49Z</dcterms:modified>
</cp:coreProperties>
</file>